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7" r:id="rId2"/>
    <p:sldId id="307" r:id="rId3"/>
    <p:sldId id="259" r:id="rId4"/>
    <p:sldId id="290" r:id="rId5"/>
    <p:sldId id="258" r:id="rId6"/>
    <p:sldId id="293" r:id="rId7"/>
    <p:sldId id="294" r:id="rId8"/>
    <p:sldId id="295" r:id="rId9"/>
    <p:sldId id="288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6" r:id="rId18"/>
    <p:sldId id="304" r:id="rId19"/>
    <p:sldId id="305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iCiel Cadena" panose="02000503000000020004" charset="-93"/>
      <p:bold r:id="rId29"/>
    </p:embeddedFont>
    <p:embeddedFont>
      <p:font typeface="Pacifico" panose="00000500000000000000" pitchFamily="2" charset="-93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  <a:srgbClr val="FF3535"/>
    <a:srgbClr val="660066"/>
    <a:srgbClr val="FFCC99"/>
    <a:srgbClr val="FFCC66"/>
    <a:srgbClr val="9900CC"/>
    <a:srgbClr val="FFCCFF"/>
    <a:srgbClr val="0099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B6A98-A9ED-4917-8615-4C8A5C4D446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49010-08AB-497C-8C06-E50522406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9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87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76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01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580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046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663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964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0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28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258D-5278-46B7-8D16-040F06793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58457-4642-4361-9B83-BF77FAF21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C2F88-350D-43C2-BF1E-DC4668A3B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F0A29-3D49-4391-8F8F-FB15C6BF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BA4DD-6696-4519-9C1D-BC45A50FF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E1FF268-3F3F-4C2E-A534-147A11594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B7A5-1B46-4F9E-9A89-FDC27E41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70692-344B-4467-984D-281BBA44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F5D7A-114D-4E52-9247-55CF9934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7087-8B8E-4085-88A7-2504BEA6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D5ECC-6FFE-476A-A374-6D9EF897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DF637-8B44-4A02-AE4E-28D165119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F5705-E33E-419E-BBD1-540F7449D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59E1F-E049-4556-9F48-5E2DDD05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0521C-C803-4DDB-8824-4045C7BC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0B410-EB38-485A-A870-31DE950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179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9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3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23192-8EE0-4B05-AA7C-3D0B0A34A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E856E-8AFE-4608-9F2C-744BA81A0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A8B53-31FC-417E-BF9D-FB41572E2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07924-3F0B-4345-9C90-5D8E7CD7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55454-F44E-47B6-A3F1-571E3E9D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AF54CE8-5640-4FDF-B8A6-E625C6EC2C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E255-A5D5-4933-B2E1-DB57D0F3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1419D-6001-4B9F-8CD8-5777EFA7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7B86-348E-4ED2-BEC4-4191882C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DDEB-5336-41E0-B5C9-DB8E6BA3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C919E-D51B-46E4-AC19-F0FCC1B5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77E0-D235-4433-B91D-C86CAEA8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1B2F4-3845-4592-9155-EE04A79E9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36642-E007-45AC-9D32-C57AA82A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B48E3-D1DA-48EC-BE9A-F61828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6C8B6-7F2E-4BA2-9F95-F1495616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9EDC-8F0E-4CDF-AF94-0B054A61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67C7-8F21-499F-8F61-253C7208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F8080-2AC9-4711-B0B7-9BA54A498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0689-1210-4F26-AE43-4FEE7A58E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C57E6-EBE7-4FCE-8CC5-582205C9B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AC8A7-6C53-44C6-8DDB-84B57007E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84471-2D56-47B5-BA78-29C85900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F331D-AC7B-4B82-9280-76F01FA2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A9DE6-5CCD-4F58-81E2-67917B44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0B31-7C57-4E44-822D-F73B839A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33A10-4736-43B4-9A87-E49A7173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876E1-9A41-44C1-80DA-E0870050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6F0CD-6CE9-4924-B2B3-6D65C3A8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F0E27-E412-4DB9-BCF7-9B15D0C9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136A1-1E2E-4D3E-B3B2-37B324CD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B9887-D801-46A9-95B3-35FC030F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7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66E2-8D1E-4E08-B076-7C502013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E9C52-28F0-4E82-A7B9-7357F7BF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841BE-8340-4E0E-87CF-5CBFB13C4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72005-91FE-4440-9169-D8AB051B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32046-CD0D-44BF-ADCE-60A757E7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D2467-2A74-425F-9522-27A58B6E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3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104B-D7B2-4CD3-AA4E-1779DCD2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80491-AA87-4BB6-B0AA-9C65CEB30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54C87-A7BD-44DF-B30E-3AAF7B8CB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CB5B1-026E-4B2D-8769-43EA0D11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18B3A-C02B-49E3-A496-A081E28B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573CA-32FD-4CA6-AF9B-89920C37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F717D-2768-43CF-9319-0289744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1D302-EFC3-4CAB-9609-3DCB5409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435C7-5FE1-42DC-B083-A8B5FD012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FB5-CB61-4E20-B4C3-FC81644B85B6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8677D-3945-44F6-878D-93213D6A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E732-01EE-4245-B5AE-83CA27B47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9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23.png"/><Relationship Id="rId1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audio" Target="../media/audio4.wav"/><Relationship Id="rId4" Type="http://schemas.openxmlformats.org/officeDocument/2006/relationships/image" Target="../media/image7.png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8D03BD9-63C0-4BF6-9762-4B24234ED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59000"/>
            <a:ext cx="2746933" cy="41405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EDD38C9-C75F-4E8B-AC8E-7B208FBE4B09}"/>
              </a:ext>
            </a:extLst>
          </p:cNvPr>
          <p:cNvGrpSpPr/>
          <p:nvPr/>
        </p:nvGrpSpPr>
        <p:grpSpPr>
          <a:xfrm>
            <a:off x="4655451" y="1642735"/>
            <a:ext cx="2881087" cy="841334"/>
            <a:chOff x="2831554" y="1657269"/>
            <a:chExt cx="2881087" cy="841334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3601052F-D3CA-46FB-83B3-6C83B03FB371}"/>
                </a:ext>
              </a:extLst>
            </p:cNvPr>
            <p:cNvSpPr/>
            <p:nvPr/>
          </p:nvSpPr>
          <p:spPr>
            <a:xfrm rot="5400000">
              <a:off x="3856600" y="632224"/>
              <a:ext cx="830996" cy="2881085"/>
            </a:xfrm>
            <a:prstGeom prst="roundRect">
              <a:avLst>
                <a:gd name="adj" fmla="val 32744"/>
              </a:avLst>
            </a:prstGeom>
            <a:solidFill>
              <a:srgbClr val="FF3535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304869-5A4C-454D-BEBC-49619EBDCD89}"/>
                </a:ext>
              </a:extLst>
            </p:cNvPr>
            <p:cNvSpPr txBox="1"/>
            <p:nvPr/>
          </p:nvSpPr>
          <p:spPr>
            <a:xfrm>
              <a:off x="2831554" y="1729162"/>
              <a:ext cx="28810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pc="-150" dirty="0">
                  <a:solidFill>
                    <a:schemeClr val="bg1"/>
                  </a:solidFill>
                  <a:latin typeface="iCiel Cadena" panose="02000503000000020004" pitchFamily="50" charset="0"/>
                  <a:ea typeface="White Xmas PERSONAL USE" pitchFamily="50" charset="0"/>
                </a:rPr>
                <a:t>TIẾNG VIỆT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78FE88-030F-470C-8569-4E69D545C81D}"/>
              </a:ext>
            </a:extLst>
          </p:cNvPr>
          <p:cNvSpPr txBox="1"/>
          <p:nvPr/>
        </p:nvSpPr>
        <p:spPr>
          <a:xfrm>
            <a:off x="2646579" y="2644169"/>
            <a:ext cx="6898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Từ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chỉ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sự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vật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, </a:t>
            </a:r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chỉ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đặc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điểm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. </a:t>
            </a:r>
          </a:p>
          <a:p>
            <a:pPr algn="ctr"/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Câu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kiểu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Ai </a:t>
            </a:r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thế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8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nào</a:t>
            </a:r>
            <a:r>
              <a:rPr lang="en-US" sz="48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?</a:t>
            </a:r>
          </a:p>
        </p:txBody>
      </p:sp>
      <p:pic>
        <p:nvPicPr>
          <p:cNvPr id="17" name="图片 5">
            <a:extLst>
              <a:ext uri="{FF2B5EF4-FFF2-40B4-BE49-F238E27FC236}">
                <a16:creationId xmlns:a16="http://schemas.microsoft.com/office/drawing/2014/main" id="{0A23789A-D062-4D28-86A8-38644B307C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473770"/>
            <a:ext cx="448179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B21A1313-A382-435B-B5D6-C525F1456ED9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F3E47FCB-9148-4645-9A59-872528341F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7A8737EA-4D3E-4CD8-817B-3D3926C0B7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336" y="4663440"/>
            <a:ext cx="3232664" cy="2194560"/>
          </a:xfrm>
          <a:prstGeom prst="rect">
            <a:avLst/>
          </a:prstGeom>
        </p:spPr>
      </p:pic>
      <p:pic>
        <p:nvPicPr>
          <p:cNvPr id="17" name="Picture 16" descr="A picture containing toy, doll, hat, stuffed&#10;&#10;Description automatically generated">
            <a:extLst>
              <a:ext uri="{FF2B5EF4-FFF2-40B4-BE49-F238E27FC236}">
                <a16:creationId xmlns:a16="http://schemas.microsoft.com/office/drawing/2014/main" id="{4DFA18B4-5576-4F5F-8583-B99502AF4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3"/>
          <a:stretch/>
        </p:blipFill>
        <p:spPr>
          <a:xfrm flipH="1">
            <a:off x="0" y="3200400"/>
            <a:ext cx="3288089" cy="365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02DCBE-2AA9-4EC1-B919-580E1A34F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1032387"/>
            <a:ext cx="8686800" cy="868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FE022-9B1A-4358-AB3C-03E312A6CC29}"/>
              </a:ext>
            </a:extLst>
          </p:cNvPr>
          <p:cNvSpPr txBox="1"/>
          <p:nvPr/>
        </p:nvSpPr>
        <p:spPr>
          <a:xfrm>
            <a:off x="4511484" y="2433850"/>
            <a:ext cx="3169031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sz="36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vi-VN" sz="36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– 3 câu </a:t>
            </a:r>
            <a:r>
              <a:rPr lang="vi-VN" sz="36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vi-VN" sz="36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6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6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36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36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lang="vi-VN" sz="3600" b="1" dirty="0">
              <a:solidFill>
                <a:srgbClr val="FF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8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8">
            <a:extLst>
              <a:ext uri="{FF2B5EF4-FFF2-40B4-BE49-F238E27FC236}">
                <a16:creationId xmlns:a16="http://schemas.microsoft.com/office/drawing/2014/main" id="{19A0BD80-F9AC-4A36-95A2-8B3822025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 flipH="1"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E2F8E6-EAFD-40B4-B06C-AF6924AF3FB3}"/>
              </a:ext>
            </a:extLst>
          </p:cNvPr>
          <p:cNvSpPr txBox="1"/>
          <p:nvPr/>
        </p:nvSpPr>
        <p:spPr>
          <a:xfrm>
            <a:off x="3110936" y="673944"/>
            <a:ext cx="5970127" cy="1047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dirty="0" err="1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Thảo</a:t>
            </a:r>
            <a:r>
              <a:rPr lang="en-US" sz="5400" dirty="0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luận</a:t>
            </a:r>
            <a:r>
              <a:rPr lang="en-US" sz="5400" dirty="0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nhóm</a:t>
            </a:r>
            <a:r>
              <a:rPr lang="en-US" sz="5400" dirty="0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bốn</a:t>
            </a:r>
            <a:endParaRPr lang="en-US" sz="5400" dirty="0">
              <a:solidFill>
                <a:srgbClr val="FF1D63"/>
              </a:solidFill>
              <a:effectLst>
                <a:glow rad="127000">
                  <a:srgbClr val="FF7C80">
                    <a:alpha val="30000"/>
                  </a:srgbClr>
                </a:glow>
              </a:effectLst>
              <a:latin typeface="Pacifico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5D0F1-5C20-47B4-9C4A-BB899B994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4" y="1686871"/>
            <a:ext cx="6539995" cy="3749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EB8A3D-05AE-46D4-B94C-7F031E6DE595}"/>
              </a:ext>
            </a:extLst>
          </p:cNvPr>
          <p:cNvSpPr txBox="1"/>
          <p:nvPr/>
        </p:nvSpPr>
        <p:spPr>
          <a:xfrm>
            <a:off x="2047509" y="2005712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3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3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3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endParaRPr lang="en-US" sz="3600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C84C74-1248-49A8-83FF-4DDAD742E1D1}"/>
              </a:ext>
            </a:extLst>
          </p:cNvPr>
          <p:cNvSpPr txBox="1"/>
          <p:nvPr/>
        </p:nvSpPr>
        <p:spPr>
          <a:xfrm>
            <a:off x="2224490" y="2716756"/>
            <a:ext cx="3881341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3600" dirty="0">
              <a:solidFill>
                <a:srgbClr val="00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8">
            <a:extLst>
              <a:ext uri="{FF2B5EF4-FFF2-40B4-BE49-F238E27FC236}">
                <a16:creationId xmlns:a16="http://schemas.microsoft.com/office/drawing/2014/main" id="{19A0BD80-F9AC-4A36-95A2-8B38220254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 flipH="1">
            <a:off x="0" y="-1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A677EF4A-24D2-4404-9E82-FA04D0B7E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E2F8E6-EAFD-40B4-B06C-AF6924AF3FB3}"/>
              </a:ext>
            </a:extLst>
          </p:cNvPr>
          <p:cNvSpPr txBox="1"/>
          <p:nvPr/>
        </p:nvSpPr>
        <p:spPr>
          <a:xfrm>
            <a:off x="2317758" y="470756"/>
            <a:ext cx="1563414" cy="3600986"/>
          </a:xfrm>
          <a:custGeom>
            <a:avLst/>
            <a:gdLst>
              <a:gd name="connsiteX0" fmla="*/ 0 w 1563414"/>
              <a:gd name="connsiteY0" fmla="*/ 0 h 3600986"/>
              <a:gd name="connsiteX1" fmla="*/ 552406 w 1563414"/>
              <a:gd name="connsiteY1" fmla="*/ 0 h 3600986"/>
              <a:gd name="connsiteX2" fmla="*/ 1073544 w 1563414"/>
              <a:gd name="connsiteY2" fmla="*/ 0 h 3600986"/>
              <a:gd name="connsiteX3" fmla="*/ 1563414 w 1563414"/>
              <a:gd name="connsiteY3" fmla="*/ 0 h 3600986"/>
              <a:gd name="connsiteX4" fmla="*/ 1563414 w 1563414"/>
              <a:gd name="connsiteY4" fmla="*/ 600164 h 3600986"/>
              <a:gd name="connsiteX5" fmla="*/ 1563414 w 1563414"/>
              <a:gd name="connsiteY5" fmla="*/ 1200329 h 3600986"/>
              <a:gd name="connsiteX6" fmla="*/ 1563414 w 1563414"/>
              <a:gd name="connsiteY6" fmla="*/ 1800493 h 3600986"/>
              <a:gd name="connsiteX7" fmla="*/ 1563414 w 1563414"/>
              <a:gd name="connsiteY7" fmla="*/ 2292628 h 3600986"/>
              <a:gd name="connsiteX8" fmla="*/ 1563414 w 1563414"/>
              <a:gd name="connsiteY8" fmla="*/ 2784763 h 3600986"/>
              <a:gd name="connsiteX9" fmla="*/ 1563414 w 1563414"/>
              <a:gd name="connsiteY9" fmla="*/ 3600986 h 3600986"/>
              <a:gd name="connsiteX10" fmla="*/ 1026642 w 1563414"/>
              <a:gd name="connsiteY10" fmla="*/ 3600986 h 3600986"/>
              <a:gd name="connsiteX11" fmla="*/ 521138 w 1563414"/>
              <a:gd name="connsiteY11" fmla="*/ 3600986 h 3600986"/>
              <a:gd name="connsiteX12" fmla="*/ 0 w 1563414"/>
              <a:gd name="connsiteY12" fmla="*/ 3600986 h 3600986"/>
              <a:gd name="connsiteX13" fmla="*/ 0 w 1563414"/>
              <a:gd name="connsiteY13" fmla="*/ 3072841 h 3600986"/>
              <a:gd name="connsiteX14" fmla="*/ 0 w 1563414"/>
              <a:gd name="connsiteY14" fmla="*/ 2544697 h 3600986"/>
              <a:gd name="connsiteX15" fmla="*/ 0 w 1563414"/>
              <a:gd name="connsiteY15" fmla="*/ 2016552 h 3600986"/>
              <a:gd name="connsiteX16" fmla="*/ 0 w 1563414"/>
              <a:gd name="connsiteY16" fmla="*/ 1344368 h 3600986"/>
              <a:gd name="connsiteX17" fmla="*/ 0 w 1563414"/>
              <a:gd name="connsiteY17" fmla="*/ 708194 h 3600986"/>
              <a:gd name="connsiteX18" fmla="*/ 0 w 1563414"/>
              <a:gd name="connsiteY18" fmla="*/ 0 h 360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63414" h="3600986" extrusionOk="0">
                <a:moveTo>
                  <a:pt x="0" y="0"/>
                </a:moveTo>
                <a:cubicBezTo>
                  <a:pt x="262301" y="-5003"/>
                  <a:pt x="290787" y="-5508"/>
                  <a:pt x="552406" y="0"/>
                </a:cubicBezTo>
                <a:cubicBezTo>
                  <a:pt x="814025" y="5508"/>
                  <a:pt x="879931" y="-8610"/>
                  <a:pt x="1073544" y="0"/>
                </a:cubicBezTo>
                <a:cubicBezTo>
                  <a:pt x="1267157" y="8610"/>
                  <a:pt x="1426860" y="12577"/>
                  <a:pt x="1563414" y="0"/>
                </a:cubicBezTo>
                <a:cubicBezTo>
                  <a:pt x="1576463" y="199655"/>
                  <a:pt x="1587400" y="344240"/>
                  <a:pt x="1563414" y="600164"/>
                </a:cubicBezTo>
                <a:cubicBezTo>
                  <a:pt x="1539428" y="856088"/>
                  <a:pt x="1559057" y="951896"/>
                  <a:pt x="1563414" y="1200329"/>
                </a:cubicBezTo>
                <a:cubicBezTo>
                  <a:pt x="1567771" y="1448762"/>
                  <a:pt x="1580745" y="1537444"/>
                  <a:pt x="1563414" y="1800493"/>
                </a:cubicBezTo>
                <a:cubicBezTo>
                  <a:pt x="1546083" y="2063542"/>
                  <a:pt x="1585581" y="2142419"/>
                  <a:pt x="1563414" y="2292628"/>
                </a:cubicBezTo>
                <a:cubicBezTo>
                  <a:pt x="1541247" y="2442837"/>
                  <a:pt x="1559053" y="2601322"/>
                  <a:pt x="1563414" y="2784763"/>
                </a:cubicBezTo>
                <a:cubicBezTo>
                  <a:pt x="1567775" y="2968204"/>
                  <a:pt x="1583239" y="3387128"/>
                  <a:pt x="1563414" y="3600986"/>
                </a:cubicBezTo>
                <a:cubicBezTo>
                  <a:pt x="1357362" y="3594457"/>
                  <a:pt x="1285450" y="3625860"/>
                  <a:pt x="1026642" y="3600986"/>
                </a:cubicBezTo>
                <a:cubicBezTo>
                  <a:pt x="767834" y="3576112"/>
                  <a:pt x="658975" y="3596309"/>
                  <a:pt x="521138" y="3600986"/>
                </a:cubicBezTo>
                <a:cubicBezTo>
                  <a:pt x="383301" y="3605663"/>
                  <a:pt x="114260" y="3619749"/>
                  <a:pt x="0" y="3600986"/>
                </a:cubicBezTo>
                <a:cubicBezTo>
                  <a:pt x="19592" y="3476399"/>
                  <a:pt x="-14473" y="3194686"/>
                  <a:pt x="0" y="3072841"/>
                </a:cubicBezTo>
                <a:cubicBezTo>
                  <a:pt x="14473" y="2950997"/>
                  <a:pt x="-24661" y="2771158"/>
                  <a:pt x="0" y="2544697"/>
                </a:cubicBezTo>
                <a:cubicBezTo>
                  <a:pt x="24661" y="2318236"/>
                  <a:pt x="15902" y="2199463"/>
                  <a:pt x="0" y="2016552"/>
                </a:cubicBezTo>
                <a:cubicBezTo>
                  <a:pt x="-15902" y="1833641"/>
                  <a:pt x="-32293" y="1577639"/>
                  <a:pt x="0" y="1344368"/>
                </a:cubicBezTo>
                <a:cubicBezTo>
                  <a:pt x="32293" y="1111097"/>
                  <a:pt x="19472" y="966572"/>
                  <a:pt x="0" y="708194"/>
                </a:cubicBezTo>
                <a:cubicBezTo>
                  <a:pt x="-19472" y="449816"/>
                  <a:pt x="31772" y="24473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FF3300"/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FF3300"/>
                </a:solidFill>
                <a:effectLst>
                  <a:glow rad="127000">
                    <a:srgbClr val="FF6600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Chia </a:t>
            </a:r>
            <a:r>
              <a:rPr lang="en-US" sz="4800" dirty="0" err="1">
                <a:solidFill>
                  <a:srgbClr val="FF3300"/>
                </a:solidFill>
                <a:effectLst>
                  <a:glow rad="127000">
                    <a:srgbClr val="FF6600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sẻ</a:t>
            </a:r>
            <a:r>
              <a:rPr lang="en-US" sz="4800" dirty="0">
                <a:solidFill>
                  <a:srgbClr val="FF3300"/>
                </a:solidFill>
                <a:effectLst>
                  <a:glow rad="127000">
                    <a:srgbClr val="FF6600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effectLst>
                  <a:glow rad="127000">
                    <a:srgbClr val="FF6600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trước</a:t>
            </a:r>
            <a:r>
              <a:rPr lang="en-US" sz="4800" dirty="0">
                <a:solidFill>
                  <a:srgbClr val="FF3300"/>
                </a:solidFill>
                <a:effectLst>
                  <a:glow rad="127000">
                    <a:srgbClr val="FF6600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effectLst>
                  <a:glow rad="127000">
                    <a:srgbClr val="FF6600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lớp</a:t>
            </a:r>
            <a:endParaRPr lang="en-US" sz="4800" dirty="0">
              <a:solidFill>
                <a:srgbClr val="FF3300"/>
              </a:solidFill>
              <a:effectLst>
                <a:glow rad="127000">
                  <a:srgbClr val="FF6600">
                    <a:alpha val="29804"/>
                  </a:srgbClr>
                </a:glow>
              </a:effectLst>
              <a:latin typeface="Pacifico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FEDCAEF-E932-4ED3-8D37-413CFE87D103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B4D17F4-4E8D-4BE6-8A66-73B6CD9D52F7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</a:t>
            </a:r>
          </a:p>
        </p:txBody>
      </p:sp>
    </p:spTree>
    <p:extLst>
      <p:ext uri="{BB962C8B-B14F-4D97-AF65-F5344CB8AC3E}">
        <p14:creationId xmlns:p14="http://schemas.microsoft.com/office/powerpoint/2010/main" val="389149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1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B21A1313-A382-435B-B5D6-C525F1456ED9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F3E47FCB-9148-4645-9A59-872528341F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8CDA4-BBEF-4527-AD52-372F96CE44A3}"/>
              </a:ext>
            </a:extLst>
          </p:cNvPr>
          <p:cNvSpPr txBox="1"/>
          <p:nvPr/>
        </p:nvSpPr>
        <p:spPr>
          <a:xfrm>
            <a:off x="4111855" y="673944"/>
            <a:ext cx="3968290" cy="1047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dirty="0" err="1">
                <a:solidFill>
                  <a:srgbClr val="0066CC"/>
                </a:solidFill>
                <a:effectLst>
                  <a:glow rad="127000">
                    <a:srgbClr val="0099CC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Mở</a:t>
            </a:r>
            <a:r>
              <a:rPr lang="en-US" sz="5400" dirty="0">
                <a:solidFill>
                  <a:srgbClr val="0066CC"/>
                </a:solidFill>
                <a:effectLst>
                  <a:glow rad="127000">
                    <a:srgbClr val="0099CC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66CC"/>
                </a:solidFill>
                <a:effectLst>
                  <a:glow rad="127000">
                    <a:srgbClr val="0099CC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rộng</a:t>
            </a:r>
            <a:r>
              <a:rPr lang="en-US" sz="5400" dirty="0">
                <a:solidFill>
                  <a:srgbClr val="0066CC"/>
                </a:solidFill>
                <a:effectLst>
                  <a:glow rad="127000">
                    <a:srgbClr val="0099CC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0066CC"/>
                </a:solidFill>
                <a:effectLst>
                  <a:glow rad="127000">
                    <a:srgbClr val="0099CC">
                      <a:alpha val="29804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câu</a:t>
            </a:r>
            <a:endParaRPr lang="en-US" sz="5400" dirty="0">
              <a:solidFill>
                <a:srgbClr val="0066CC"/>
              </a:solidFill>
              <a:effectLst>
                <a:glow rad="127000">
                  <a:srgbClr val="0099CC">
                    <a:alpha val="29804"/>
                  </a:srgbClr>
                </a:glow>
              </a:effectLst>
              <a:latin typeface="Pacifico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96043F-7467-4CD3-B64C-3981A32E2C86}"/>
              </a:ext>
            </a:extLst>
          </p:cNvPr>
          <p:cNvSpPr txBox="1"/>
          <p:nvPr/>
        </p:nvSpPr>
        <p:spPr>
          <a:xfrm>
            <a:off x="3805260" y="1855353"/>
            <a:ext cx="4324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Cánh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đồng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lúa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chín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vàng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F58078-D84F-4857-8D5E-76DCF3749A4A}"/>
              </a:ext>
            </a:extLst>
          </p:cNvPr>
          <p:cNvSpPr txBox="1"/>
          <p:nvPr/>
        </p:nvSpPr>
        <p:spPr>
          <a:xfrm>
            <a:off x="3805260" y="3618071"/>
            <a:ext cx="4546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sông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xanh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uốn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close-up of a caterpillar on a plant&#10;&#10;Description automatically generated with medium confidence">
            <a:extLst>
              <a:ext uri="{FF2B5EF4-FFF2-40B4-BE49-F238E27FC236}">
                <a16:creationId xmlns:a16="http://schemas.microsoft.com/office/drawing/2014/main" id="{8772F0EC-DF93-49E6-9580-6C3048EF3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882"/>
          <a:stretch/>
        </p:blipFill>
        <p:spPr>
          <a:xfrm>
            <a:off x="2795104" y="1525728"/>
            <a:ext cx="1155737" cy="914400"/>
          </a:xfrm>
          <a:prstGeom prst="rect">
            <a:avLst/>
          </a:prstGeom>
        </p:spPr>
      </p:pic>
      <p:pic>
        <p:nvPicPr>
          <p:cNvPr id="16" name="Picture 15" descr="A close-up of a caterpillar on a plant&#10;&#10;Description automatically generated with medium confidence">
            <a:extLst>
              <a:ext uri="{FF2B5EF4-FFF2-40B4-BE49-F238E27FC236}">
                <a16:creationId xmlns:a16="http://schemas.microsoft.com/office/drawing/2014/main" id="{3235F05B-E8BF-4C15-A90A-6AA1A9FAEB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882"/>
          <a:stretch/>
        </p:blipFill>
        <p:spPr>
          <a:xfrm>
            <a:off x="2795104" y="3288446"/>
            <a:ext cx="1155737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7C772D-FC74-42E3-BA58-4EE293A9886F}"/>
              </a:ext>
            </a:extLst>
          </p:cNvPr>
          <p:cNvGrpSpPr/>
          <p:nvPr/>
        </p:nvGrpSpPr>
        <p:grpSpPr>
          <a:xfrm>
            <a:off x="690767" y="611328"/>
            <a:ext cx="2391645" cy="1828800"/>
            <a:chOff x="690767" y="611328"/>
            <a:chExt cx="2391645" cy="1828800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871980A6-7E6D-4189-974F-7D5070D8B12E}"/>
                </a:ext>
              </a:extLst>
            </p:cNvPr>
            <p:cNvSpPr/>
            <p:nvPr/>
          </p:nvSpPr>
          <p:spPr>
            <a:xfrm>
              <a:off x="690767" y="611328"/>
              <a:ext cx="2377440" cy="1828800"/>
            </a:xfrm>
            <a:prstGeom prst="wedgeEllipseCallout">
              <a:avLst/>
            </a:prstGeom>
            <a:solidFill>
              <a:srgbClr val="FFCCFF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5805FE-0399-4C0D-99A4-2488820962A4}"/>
                </a:ext>
              </a:extLst>
            </p:cNvPr>
            <p:cNvSpPr txBox="1"/>
            <p:nvPr/>
          </p:nvSpPr>
          <p:spPr>
            <a:xfrm>
              <a:off x="709117" y="895536"/>
              <a:ext cx="237329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029" sz="2800" dirty="0" err="1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Cánh</a:t>
              </a:r>
              <a:r>
                <a:rPr lang="en-029" sz="2800" dirty="0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đồng</a:t>
              </a:r>
              <a:r>
                <a:rPr lang="en-029" sz="2800" dirty="0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lúa</a:t>
              </a:r>
              <a:r>
                <a:rPr lang="en-029" sz="2800" dirty="0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chín</a:t>
              </a:r>
              <a:r>
                <a:rPr lang="en-029" sz="2800" dirty="0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giống</a:t>
              </a:r>
              <a:r>
                <a:rPr lang="en-029" sz="2800" dirty="0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029" sz="2800" dirty="0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hình</a:t>
              </a:r>
              <a:r>
                <a:rPr lang="en-029" sz="2800" dirty="0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006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ản</a:t>
              </a:r>
              <a:r>
                <a:rPr lang="en-029" sz="2800" dirty="0" err="1">
                  <a:solidFill>
                    <a:srgbClr val="FF0066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</a:t>
              </a:r>
              <a:r>
                <a:rPr lang="en-029" sz="2800" dirty="0">
                  <a:solidFill>
                    <a:srgbClr val="FF0066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0066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029" sz="2800" dirty="0">
                  <a:solidFill>
                    <a:srgbClr val="FF0066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lang="en-US" sz="28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565DBDC3-EB77-4680-B111-3D374627EC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35746" y="2635687"/>
            <a:ext cx="674451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F4EF96-6BC5-42C4-9AFE-14FDD23441C0}"/>
              </a:ext>
            </a:extLst>
          </p:cNvPr>
          <p:cNvSpPr txBox="1"/>
          <p:nvPr/>
        </p:nvSpPr>
        <p:spPr>
          <a:xfrm>
            <a:off x="3805259" y="2576096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Cánh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đồng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lúa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chín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tấm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thảm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khổng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lồ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vàng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óng</a:t>
            </a:r>
            <a:r>
              <a:rPr lang="en-029" sz="3200" dirty="0">
                <a:solidFill>
                  <a:srgbClr val="9900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dirty="0">
              <a:solidFill>
                <a:srgbClr val="99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B3808C2C-348A-4BE2-A2D9-B35570494C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35745" y="4398405"/>
            <a:ext cx="674451" cy="457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02EFA0-9F23-4ED7-8391-DD4D77196DF9}"/>
              </a:ext>
            </a:extLst>
          </p:cNvPr>
          <p:cNvSpPr txBox="1"/>
          <p:nvPr/>
        </p:nvSpPr>
        <p:spPr>
          <a:xfrm>
            <a:off x="3805259" y="4330421"/>
            <a:ext cx="80853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sông xanh </a:t>
            </a:r>
            <a:r>
              <a:rPr lang="vi-VN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uốn</a:t>
            </a:r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hiền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hòa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dải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lụa</a:t>
            </a:r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EE9EF8-8D0B-4FF3-99E9-AB6589918235}"/>
              </a:ext>
            </a:extLst>
          </p:cNvPr>
          <p:cNvGrpSpPr/>
          <p:nvPr/>
        </p:nvGrpSpPr>
        <p:grpSpPr>
          <a:xfrm>
            <a:off x="683664" y="614867"/>
            <a:ext cx="2398748" cy="1828800"/>
            <a:chOff x="690767" y="611328"/>
            <a:chExt cx="2398748" cy="182880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89F5C71-FD45-4773-A10B-4A61277F8B5A}"/>
                </a:ext>
              </a:extLst>
            </p:cNvPr>
            <p:cNvSpPr/>
            <p:nvPr/>
          </p:nvSpPr>
          <p:spPr>
            <a:xfrm>
              <a:off x="690767" y="611328"/>
              <a:ext cx="2377440" cy="1828800"/>
            </a:xfrm>
            <a:prstGeom prst="wedgeEllipseCallout">
              <a:avLst/>
            </a:prstGeom>
            <a:solidFill>
              <a:srgbClr val="FFCC99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030071-3B5A-407B-BF6B-F7568D799C77}"/>
                </a:ext>
              </a:extLst>
            </p:cNvPr>
            <p:cNvSpPr txBox="1"/>
            <p:nvPr/>
          </p:nvSpPr>
          <p:spPr>
            <a:xfrm>
              <a:off x="716220" y="800712"/>
              <a:ext cx="237329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029" sz="2800" dirty="0" err="1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Dòng</a:t>
              </a:r>
              <a:r>
                <a:rPr lang="en-029" sz="2800" dirty="0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sông</a:t>
              </a:r>
              <a:r>
                <a:rPr lang="en-029" sz="2800" dirty="0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xanh</a:t>
              </a:r>
              <a:r>
                <a:rPr lang="en-029" sz="2800" dirty="0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uốn</a:t>
              </a:r>
              <a:r>
                <a:rPr lang="en-029" sz="2800" dirty="0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lượn</a:t>
              </a:r>
              <a:r>
                <a:rPr lang="en-029" sz="2800" dirty="0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029" sz="2800" dirty="0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029" sz="2800" dirty="0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029" sz="2800" dirty="0" err="1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029" sz="2800" dirty="0">
                  <a:solidFill>
                    <a:srgbClr val="FF33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lang="en-US" sz="28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6" name="Picture 2" descr="SISTEMAS OPERATIVOS | Computers - Quizizz">
            <a:extLst>
              <a:ext uri="{FF2B5EF4-FFF2-40B4-BE49-F238E27FC236}">
                <a16:creationId xmlns:a16="http://schemas.microsoft.com/office/drawing/2014/main" id="{D14E9212-C456-4669-BF6E-235BEE915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65"/>
          <a:stretch/>
        </p:blipFill>
        <p:spPr bwMode="auto">
          <a:xfrm>
            <a:off x="310669" y="2249565"/>
            <a:ext cx="2488433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B7114B13-910E-46A7-9828-3B66591297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 tmFilter="0,0; .5, 1; 1, 1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2" grpId="0"/>
          <p:bldP spid="17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 tmFilter="0,0; .5, 1; 1, 1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2" grpId="0"/>
          <p:bldP spid="17" grpId="0"/>
          <p:bldP spid="1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C828D5C-2610-43F2-8763-7A6BFB378CC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65012BBB-D2D7-43A7-9E25-91EE8F16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313" y="2654185"/>
            <a:ext cx="4572000" cy="4572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BA606F9-745B-4EE5-A1A5-AD96FF21FE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704">
            <a:off x="10463930" y="144764"/>
            <a:ext cx="1860804" cy="201168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A407DFB-4A39-4930-9AFA-60223F721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9B5861E-8429-4CA2-B050-FDE846E7E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5027CF-1109-4BE6-A3DA-92809FFB99E4}"/>
              </a:ext>
            </a:extLst>
          </p:cNvPr>
          <p:cNvSpPr txBox="1"/>
          <p:nvPr/>
        </p:nvSpPr>
        <p:spPr>
          <a:xfrm>
            <a:off x="3466692" y="1302341"/>
            <a:ext cx="4705205" cy="270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VBT 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BADF5-B925-4E26-8107-DF01B937C857}"/>
              </a:ext>
            </a:extLst>
          </p:cNvPr>
          <p:cNvSpPr txBox="1"/>
          <p:nvPr/>
        </p:nvSpPr>
        <p:spPr>
          <a:xfrm>
            <a:off x="-1611956" y="505838"/>
            <a:ext cx="1530626" cy="39703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Oke</a:t>
            </a:r>
            <a:r>
              <a:rPr lang="en-US" dirty="0"/>
              <a:t>,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ổn</a:t>
            </a:r>
            <a:r>
              <a:rPr lang="en-US" dirty="0"/>
              <a:t>,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ko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nè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background </a:t>
            </a:r>
            <a:r>
              <a:rPr lang="en-US" dirty="0" err="1"/>
              <a:t>nhìn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/>
              <a:t>trầm </a:t>
            </a:r>
            <a:r>
              <a:rPr lang="en-US" dirty="0"/>
              <a:t>:v </a:t>
            </a:r>
            <a:r>
              <a:rPr lang="en-US" dirty="0" err="1"/>
              <a:t>bữa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HK2 PP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:v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 </a:t>
            </a:r>
            <a:r>
              <a:rPr lang="en-US" dirty="0" err="1"/>
              <a:t>chứ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nhaaaa</a:t>
            </a:r>
            <a:r>
              <a:rPr lang="en-US" dirty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458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64DD2FA9-26B7-4639-8CC5-D025E336AA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6FA9A4F-FDD2-41F6-B19C-416B8BF6B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8" y="261257"/>
            <a:ext cx="42672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BB631-C637-4303-B49D-4E60F01014FB}"/>
              </a:ext>
            </a:extLst>
          </p:cNvPr>
          <p:cNvSpPr txBox="1"/>
          <p:nvPr/>
        </p:nvSpPr>
        <p:spPr>
          <a:xfrm>
            <a:off x="3263927" y="921774"/>
            <a:ext cx="5664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pc="-150" dirty="0">
                <a:ln w="28575">
                  <a:solidFill>
                    <a:schemeClr val="bg1"/>
                  </a:solidFill>
                </a:ln>
                <a:solidFill>
                  <a:srgbClr val="3A5FA6"/>
                </a:solidFill>
                <a:effectLst>
                  <a:glow rad="101600">
                    <a:srgbClr val="3A5FA6">
                      <a:alpha val="60000"/>
                    </a:srgbClr>
                  </a:glow>
                </a:effectLst>
                <a:latin typeface="iCiel Cadena" panose="02000503000000020004" pitchFamily="50" charset="0"/>
                <a:ea typeface="White Xmas PERSONAL USE" pitchFamily="50" charset="0"/>
              </a:rPr>
              <a:t>VẬN DỤNG</a:t>
            </a:r>
          </a:p>
        </p:txBody>
      </p:sp>
      <p:pic>
        <p:nvPicPr>
          <p:cNvPr id="6" name="Picture 5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1A91B12B-2CBD-4A51-8F92-3E7AFE9AA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72" y="2600616"/>
            <a:ext cx="599104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8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AF10CA71-9FBE-44A8-A168-99B1C22F844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858000"/>
          </a:xfrm>
        </p:spPr>
      </p:pic>
      <p:pic>
        <p:nvPicPr>
          <p:cNvPr id="1026" name="Picture 2" descr="横浜市神奈川区 CharM（チャーム）児童発達支援・放課後等デイサービス 障害児計画相談 - 児童発達支援・放課後等デイサービス  計画相談・障害児相談支援 横浜市神奈川区 片倉 港北区 保土ヶ谷区 西区">
            <a:extLst>
              <a:ext uri="{FF2B5EF4-FFF2-40B4-BE49-F238E27FC236}">
                <a16:creationId xmlns:a16="http://schemas.microsoft.com/office/drawing/2014/main" id="{DA6564E7-5EC8-41DE-8DFA-4A5EF897E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6" y="1477894"/>
            <a:ext cx="11444748" cy="535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83068-B3AE-468A-947A-DCD36866FC3D}"/>
              </a:ext>
            </a:extLst>
          </p:cNvPr>
          <p:cNvSpPr txBox="1"/>
          <p:nvPr/>
        </p:nvSpPr>
        <p:spPr>
          <a:xfrm>
            <a:off x="952605" y="123394"/>
            <a:ext cx="10286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Cùng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hát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bài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hát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: “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Em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đi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giữa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biển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vàng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”</a:t>
            </a:r>
          </a:p>
        </p:txBody>
      </p:sp>
      <p:pic>
        <p:nvPicPr>
          <p:cNvPr id="7" name="mùa hè">
            <a:hlinkClick r:id="" action="ppaction://media"/>
            <a:extLst>
              <a:ext uri="{FF2B5EF4-FFF2-40B4-BE49-F238E27FC236}">
                <a16:creationId xmlns:a16="http://schemas.microsoft.com/office/drawing/2014/main" id="{C03AF611-69B6-4978-B23A-8F3AF0E96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0658" y="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459EF4-C01C-485B-90D3-7331C298F33A}"/>
              </a:ext>
            </a:extLst>
          </p:cNvPr>
          <p:cNvSpPr txBox="1"/>
          <p:nvPr/>
        </p:nvSpPr>
        <p:spPr>
          <a:xfrm>
            <a:off x="2462981" y="954674"/>
            <a:ext cx="9729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66"/>
                </a:solidFill>
                <a:latin typeface="Pacifico" panose="00000500000000000000" pitchFamily="2" charset="0"/>
              </a:rPr>
              <a:t>Nhạc</a:t>
            </a:r>
            <a:r>
              <a:rPr lang="en-US" sz="2800" dirty="0">
                <a:solidFill>
                  <a:srgbClr val="FF0066"/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cifico" panose="00000500000000000000" pitchFamily="2" charset="0"/>
              </a:rPr>
              <a:t>Bùi</a:t>
            </a:r>
            <a:r>
              <a:rPr lang="en-US" sz="2800" dirty="0">
                <a:solidFill>
                  <a:srgbClr val="FF0066"/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cifico" panose="00000500000000000000" pitchFamily="2" charset="0"/>
              </a:rPr>
              <a:t>Đình</a:t>
            </a:r>
            <a:r>
              <a:rPr lang="en-US" sz="2800" dirty="0">
                <a:solidFill>
                  <a:srgbClr val="FF0066"/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cifico" panose="00000500000000000000" pitchFamily="2" charset="0"/>
              </a:rPr>
              <a:t>Thảo</a:t>
            </a:r>
            <a:r>
              <a:rPr lang="en-US" sz="2800" dirty="0">
                <a:solidFill>
                  <a:srgbClr val="FF0066"/>
                </a:solidFill>
                <a:latin typeface="Pacifico" panose="00000500000000000000" pitchFamily="2" charset="0"/>
              </a:rPr>
              <a:t>, </a:t>
            </a:r>
            <a:r>
              <a:rPr lang="en-US" sz="2800" dirty="0" err="1">
                <a:solidFill>
                  <a:srgbClr val="FF0066"/>
                </a:solidFill>
                <a:latin typeface="Pacifico" panose="00000500000000000000" pitchFamily="2" charset="0"/>
              </a:rPr>
              <a:t>lời</a:t>
            </a:r>
            <a:r>
              <a:rPr lang="en-US" sz="2800" dirty="0">
                <a:solidFill>
                  <a:srgbClr val="FF0066"/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cifico" panose="00000500000000000000" pitchFamily="2" charset="0"/>
              </a:rPr>
              <a:t>Nguyễn</a:t>
            </a:r>
            <a:r>
              <a:rPr lang="en-US" sz="2800" dirty="0">
                <a:solidFill>
                  <a:srgbClr val="FF0066"/>
                </a:solidFill>
                <a:latin typeface="Pacifico" panose="00000500000000000000" pitchFamily="2" charset="0"/>
              </a:rPr>
              <a:t> Khoa </a:t>
            </a:r>
            <a:r>
              <a:rPr lang="en-US" sz="2800" dirty="0" err="1">
                <a:solidFill>
                  <a:srgbClr val="FF0066"/>
                </a:solidFill>
                <a:latin typeface="Pacifico" panose="00000500000000000000" pitchFamily="2" charset="0"/>
              </a:rPr>
              <a:t>Đăng</a:t>
            </a:r>
            <a:r>
              <a:rPr lang="en-US" sz="2800" dirty="0">
                <a:solidFill>
                  <a:srgbClr val="FF0066"/>
                </a:solidFill>
                <a:latin typeface="Pacifico" panose="00000500000000000000" pitchFamily="2" charset="0"/>
              </a:rPr>
              <a:t> - </a:t>
            </a:r>
            <a:r>
              <a:rPr lang="en-US" sz="2800" dirty="0" err="1">
                <a:solidFill>
                  <a:srgbClr val="FF0066"/>
                </a:solidFill>
                <a:latin typeface="Pacifico" panose="00000500000000000000" pitchFamily="2" charset="0"/>
              </a:rPr>
              <a:t>Bùi</a:t>
            </a:r>
            <a:r>
              <a:rPr lang="en-US" sz="2800" dirty="0">
                <a:solidFill>
                  <a:srgbClr val="FF0066"/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cifico" panose="00000500000000000000" pitchFamily="2" charset="0"/>
              </a:rPr>
              <a:t>Đình</a:t>
            </a:r>
            <a:r>
              <a:rPr lang="en-US" sz="2800" dirty="0">
                <a:solidFill>
                  <a:srgbClr val="FF0066"/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cifico" panose="00000500000000000000" pitchFamily="2" charset="0"/>
              </a:rPr>
              <a:t>Thảo</a:t>
            </a:r>
            <a:r>
              <a:rPr lang="en-US" sz="2800" dirty="0">
                <a:solidFill>
                  <a:srgbClr val="FF0066"/>
                </a:solidFill>
                <a:latin typeface="Pacifico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28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đi giữa biển vàng - Khiết Tâm">
            <a:hlinkClick r:id="" action="ppaction://media"/>
            <a:extLst>
              <a:ext uri="{FF2B5EF4-FFF2-40B4-BE49-F238E27FC236}">
                <a16:creationId xmlns:a16="http://schemas.microsoft.com/office/drawing/2014/main" id="{FF1545FB-CA3C-4BC8-BFAD-B66C76D6F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5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203E25-7A7A-40A9-8A38-8A94B83B7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5B2CA3A-2231-4912-9E32-3141A900A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81" y="2286000"/>
            <a:ext cx="6468035" cy="457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8C256D-0ED5-4693-BE8E-6B677CB91C5B}"/>
              </a:ext>
            </a:extLst>
          </p:cNvPr>
          <p:cNvSpPr txBox="1"/>
          <p:nvPr/>
        </p:nvSpPr>
        <p:spPr>
          <a:xfrm>
            <a:off x="2436375" y="962561"/>
            <a:ext cx="7319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Nói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một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câu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thể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hiện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cảm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xúc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của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em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khi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hát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bài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hát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4000" spc="300" dirty="0" err="1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đó</a:t>
            </a:r>
            <a:r>
              <a:rPr lang="en-US" sz="4000" spc="300" dirty="0">
                <a:solidFill>
                  <a:srgbClr val="FF3535"/>
                </a:solidFill>
                <a:effectLst>
                  <a:glow rad="127000">
                    <a:srgbClr val="FFFF00"/>
                  </a:glow>
                </a:effectLst>
                <a:latin typeface="Pacifico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0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78FE88-030F-470C-8569-4E69D545C81D}"/>
              </a:ext>
            </a:extLst>
          </p:cNvPr>
          <p:cNvSpPr txBox="1"/>
          <p:nvPr/>
        </p:nvSpPr>
        <p:spPr>
          <a:xfrm>
            <a:off x="3426166" y="2151727"/>
            <a:ext cx="53396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3535"/>
                </a:solidFill>
                <a:latin typeface="Pacifico" panose="00000500000000000000" pitchFamily="2" charset="0"/>
              </a:rPr>
              <a:t>Tạm</a:t>
            </a:r>
            <a:r>
              <a:rPr lang="en-US" sz="8000" b="1" dirty="0">
                <a:solidFill>
                  <a:srgbClr val="FF3535"/>
                </a:solidFill>
                <a:latin typeface="Pacifico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FF3535"/>
                </a:solidFill>
                <a:latin typeface="Pacifico" panose="00000500000000000000" pitchFamily="2" charset="0"/>
              </a:rPr>
              <a:t>biệt</a:t>
            </a:r>
            <a:r>
              <a:rPr lang="en-US" sz="8000" b="1" dirty="0">
                <a:solidFill>
                  <a:srgbClr val="FF3535"/>
                </a:solidFill>
                <a:latin typeface="Pacifico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FF3535"/>
                </a:solidFill>
                <a:latin typeface="Pacifico" panose="00000500000000000000" pitchFamily="2" charset="0"/>
              </a:rPr>
              <a:t>và</a:t>
            </a:r>
            <a:r>
              <a:rPr lang="en-US" sz="8000" b="1" dirty="0">
                <a:solidFill>
                  <a:srgbClr val="FF3535"/>
                </a:solidFill>
                <a:latin typeface="Pacifico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FF3535"/>
                </a:solidFill>
                <a:latin typeface="Pacifico" panose="00000500000000000000" pitchFamily="2" charset="0"/>
              </a:rPr>
              <a:t>hẹn</a:t>
            </a:r>
            <a:r>
              <a:rPr lang="en-US" sz="8000" b="1" dirty="0">
                <a:solidFill>
                  <a:srgbClr val="FF3535"/>
                </a:solidFill>
                <a:latin typeface="Pacifico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FF3535"/>
                </a:solidFill>
                <a:latin typeface="Pacifico" panose="00000500000000000000" pitchFamily="2" charset="0"/>
              </a:rPr>
              <a:t>gặp</a:t>
            </a:r>
            <a:r>
              <a:rPr lang="en-US" sz="8000" b="1" dirty="0">
                <a:solidFill>
                  <a:srgbClr val="FF3535"/>
                </a:solidFill>
                <a:latin typeface="Pacifico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FF3535"/>
                </a:solidFill>
                <a:latin typeface="Pacifico" panose="00000500000000000000" pitchFamily="2" charset="0"/>
              </a:rPr>
              <a:t>lại</a:t>
            </a:r>
            <a:endParaRPr lang="en-US" sz="8000" b="1" dirty="0">
              <a:solidFill>
                <a:srgbClr val="FF3535"/>
              </a:solidFill>
              <a:latin typeface="Pacific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8D03BD9-63C0-4BF6-9762-4B24234ED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FF5F31-2A7F-44AA-9994-CFFBA7638951}"/>
              </a:ext>
            </a:extLst>
          </p:cNvPr>
          <p:cNvSpPr txBox="1"/>
          <p:nvPr/>
        </p:nvSpPr>
        <p:spPr>
          <a:xfrm>
            <a:off x="3626512" y="951231"/>
            <a:ext cx="4938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B001B9"/>
                </a:solidFill>
                <a:latin typeface="Pacifico" panose="00000500000000000000" pitchFamily="2" charset="0"/>
              </a:rPr>
              <a:t>Thứ</a:t>
            </a:r>
            <a:r>
              <a:rPr lang="en-US" sz="3200" dirty="0">
                <a:solidFill>
                  <a:srgbClr val="B001B9"/>
                </a:solidFill>
                <a:latin typeface="Pacifico" panose="00000500000000000000" pitchFamily="2" charset="0"/>
              </a:rPr>
              <a:t>… </a:t>
            </a:r>
            <a:r>
              <a:rPr lang="en-US" sz="3200" dirty="0" err="1">
                <a:solidFill>
                  <a:srgbClr val="B001B9"/>
                </a:solidFill>
                <a:latin typeface="Pacifico" panose="00000500000000000000" pitchFamily="2" charset="0"/>
              </a:rPr>
              <a:t>ngày</a:t>
            </a:r>
            <a:r>
              <a:rPr lang="en-US" sz="3200" dirty="0">
                <a:solidFill>
                  <a:srgbClr val="B001B9"/>
                </a:solidFill>
                <a:latin typeface="Pacifico" panose="00000500000000000000" pitchFamily="2" charset="0"/>
              </a:rPr>
              <a:t>… </a:t>
            </a:r>
            <a:r>
              <a:rPr lang="en-US" sz="3200" dirty="0" err="1">
                <a:solidFill>
                  <a:srgbClr val="B001B9"/>
                </a:solidFill>
                <a:latin typeface="Pacifico" panose="00000500000000000000" pitchFamily="2" charset="0"/>
              </a:rPr>
              <a:t>tháng</a:t>
            </a:r>
            <a:r>
              <a:rPr lang="en-US" sz="3200" dirty="0">
                <a:solidFill>
                  <a:srgbClr val="B001B9"/>
                </a:solidFill>
                <a:latin typeface="Pacifico" panose="00000500000000000000" pitchFamily="2" charset="0"/>
              </a:rPr>
              <a:t>… </a:t>
            </a:r>
            <a:r>
              <a:rPr lang="en-US" sz="3200" dirty="0" err="1">
                <a:solidFill>
                  <a:srgbClr val="B001B9"/>
                </a:solidFill>
                <a:latin typeface="Pacifico" panose="00000500000000000000" pitchFamily="2" charset="0"/>
              </a:rPr>
              <a:t>năm</a:t>
            </a:r>
            <a:r>
              <a:rPr lang="en-US" sz="3200" dirty="0">
                <a:solidFill>
                  <a:srgbClr val="B001B9"/>
                </a:solidFill>
                <a:latin typeface="Pacifico" panose="00000500000000000000" pitchFamily="2" charset="0"/>
              </a:rPr>
              <a:t>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DD38C9-C75F-4E8B-AC8E-7B208FBE4B09}"/>
              </a:ext>
            </a:extLst>
          </p:cNvPr>
          <p:cNvGrpSpPr/>
          <p:nvPr/>
        </p:nvGrpSpPr>
        <p:grpSpPr>
          <a:xfrm>
            <a:off x="4655455" y="1775471"/>
            <a:ext cx="2881087" cy="841334"/>
            <a:chOff x="2831554" y="1657269"/>
            <a:chExt cx="2881087" cy="841334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3601052F-D3CA-46FB-83B3-6C83B03FB371}"/>
                </a:ext>
              </a:extLst>
            </p:cNvPr>
            <p:cNvSpPr/>
            <p:nvPr/>
          </p:nvSpPr>
          <p:spPr>
            <a:xfrm rot="5400000">
              <a:off x="3856600" y="632224"/>
              <a:ext cx="830996" cy="2881085"/>
            </a:xfrm>
            <a:prstGeom prst="roundRect">
              <a:avLst>
                <a:gd name="adj" fmla="val 32744"/>
              </a:avLst>
            </a:prstGeom>
            <a:solidFill>
              <a:srgbClr val="FF3535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304869-5A4C-454D-BEBC-49619EBDCD89}"/>
                </a:ext>
              </a:extLst>
            </p:cNvPr>
            <p:cNvSpPr txBox="1"/>
            <p:nvPr/>
          </p:nvSpPr>
          <p:spPr>
            <a:xfrm>
              <a:off x="2831554" y="1729162"/>
              <a:ext cx="28810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pc="-150" dirty="0">
                  <a:solidFill>
                    <a:schemeClr val="bg1"/>
                  </a:solidFill>
                  <a:latin typeface="iCiel Cadena" panose="02000503000000020004" pitchFamily="50" charset="0"/>
                  <a:ea typeface="White Xmas PERSONAL USE" pitchFamily="50" charset="0"/>
                </a:rPr>
                <a:t>TIẾNG VIỆT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D51E9B1-030C-412D-910C-1F2FDC4BEAFA}"/>
              </a:ext>
            </a:extLst>
          </p:cNvPr>
          <p:cNvSpPr txBox="1"/>
          <p:nvPr/>
        </p:nvSpPr>
        <p:spPr>
          <a:xfrm>
            <a:off x="4784371" y="3429000"/>
            <a:ext cx="2623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A5FA6"/>
                </a:solidFill>
                <a:latin typeface="Pacifico" panose="00000500000000000000" pitchFamily="2" charset="0"/>
              </a:rPr>
              <a:t>Bài</a:t>
            </a:r>
            <a:r>
              <a:rPr lang="en-US" sz="3200" b="1" dirty="0">
                <a:solidFill>
                  <a:srgbClr val="3A5FA6"/>
                </a:solidFill>
                <a:latin typeface="Pacifico" panose="00000500000000000000" pitchFamily="2" charset="0"/>
              </a:rPr>
              <a:t> 3 – </a:t>
            </a:r>
            <a:r>
              <a:rPr lang="en-US" sz="3200" b="1" dirty="0" err="1">
                <a:solidFill>
                  <a:srgbClr val="3A5FA6"/>
                </a:solidFill>
                <a:latin typeface="Pacifico" panose="00000500000000000000" pitchFamily="2" charset="0"/>
              </a:rPr>
              <a:t>Tiết</a:t>
            </a:r>
            <a:r>
              <a:rPr lang="en-US" sz="3200" b="1" dirty="0">
                <a:solidFill>
                  <a:srgbClr val="3A5FA6"/>
                </a:solidFill>
                <a:latin typeface="Pacifico" panose="00000500000000000000" pitchFamily="2" charset="0"/>
              </a:rPr>
              <a:t> 4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1D637-E720-4A9A-8DE3-9F6A8012B268}"/>
              </a:ext>
            </a:extLst>
          </p:cNvPr>
          <p:cNvSpPr txBox="1"/>
          <p:nvPr/>
        </p:nvSpPr>
        <p:spPr>
          <a:xfrm>
            <a:off x="2938343" y="2654265"/>
            <a:ext cx="7579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 err="1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Chủ</a:t>
            </a:r>
            <a:r>
              <a:rPr lang="en-US" sz="4400" b="1" spc="-150" dirty="0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lang="en-US" sz="4400" b="1" spc="-150" dirty="0" err="1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Điểm</a:t>
            </a:r>
            <a:r>
              <a:rPr lang="en-US" sz="4400" b="1" spc="-150" dirty="0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: </a:t>
            </a:r>
            <a:r>
              <a:rPr lang="en-US" sz="4400" b="1" spc="-150" dirty="0" err="1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Sắc</a:t>
            </a:r>
            <a:r>
              <a:rPr lang="en-US" sz="4400" b="1" spc="-150" dirty="0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lang="en-US" sz="4400" b="1" spc="-150" dirty="0" err="1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Màu</a:t>
            </a:r>
            <a:r>
              <a:rPr lang="en-US" sz="4400" b="1" spc="-150" dirty="0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lang="en-US" sz="4400" b="1" spc="-150" dirty="0" err="1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Quê</a:t>
            </a:r>
            <a:r>
              <a:rPr lang="en-US" sz="4400" b="1" spc="-150" dirty="0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lang="en-US" sz="4400" b="1" spc="-150" dirty="0" err="1">
                <a:solidFill>
                  <a:srgbClr val="FF1D63"/>
                </a:solidFill>
                <a:latin typeface="SVN-Redressed" panose="02040603050506020204" pitchFamily="18" charset="0"/>
                <a:ea typeface="White Xmas PERSONAL USE" pitchFamily="50" charset="0"/>
                <a:cs typeface="Baloo" panose="03080902040302020200" pitchFamily="66" charset="0"/>
              </a:rPr>
              <a:t>Hương</a:t>
            </a:r>
            <a:endParaRPr lang="en-US" sz="4400" b="1" spc="-150" dirty="0">
              <a:solidFill>
                <a:srgbClr val="FF1D63"/>
              </a:solidFill>
              <a:latin typeface="SVN-Redressed" panose="02040603050506020204" pitchFamily="18" charset="0"/>
              <a:ea typeface="White Xmas PERSONAL USE" pitchFamily="50" charset="0"/>
              <a:cs typeface="Baloo" panose="03080902040302020200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78FE88-030F-470C-8569-4E69D545C81D}"/>
              </a:ext>
            </a:extLst>
          </p:cNvPr>
          <p:cNvSpPr txBox="1"/>
          <p:nvPr/>
        </p:nvSpPr>
        <p:spPr>
          <a:xfrm>
            <a:off x="2938343" y="3959382"/>
            <a:ext cx="6315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Từ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chỉ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sự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vật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, </a:t>
            </a:r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chỉ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đặc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điểm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. </a:t>
            </a:r>
          </a:p>
          <a:p>
            <a:pPr algn="ctr"/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Câu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kiểu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Ai </a:t>
            </a:r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thế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 </a:t>
            </a:r>
            <a:r>
              <a:rPr lang="en-US" sz="4400" b="1" spc="-150" dirty="0" err="1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nào</a:t>
            </a:r>
            <a:r>
              <a:rPr lang="en-US" sz="4400" b="1" spc="-150" dirty="0">
                <a:solidFill>
                  <a:srgbClr val="FF3535"/>
                </a:solidFill>
                <a:latin typeface="iCiel Cadena" panose="02000503000000020004" pitchFamily="50" charset="0"/>
                <a:ea typeface="White Xmas PERSONAL USE" pitchFamily="50" charset="0"/>
              </a:rPr>
              <a:t>?</a:t>
            </a:r>
          </a:p>
        </p:txBody>
      </p:sp>
      <p:pic>
        <p:nvPicPr>
          <p:cNvPr id="17" name="图片 5">
            <a:extLst>
              <a:ext uri="{FF2B5EF4-FFF2-40B4-BE49-F238E27FC236}">
                <a16:creationId xmlns:a16="http://schemas.microsoft.com/office/drawing/2014/main" id="{3BF9135D-943A-4D73-B6FA-5A1D31B34F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57708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E0F4770F-26ED-44BE-9E64-5D3B20057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toy figurines&#10;&#10;Description automatically generated with low confidence">
            <a:extLst>
              <a:ext uri="{FF2B5EF4-FFF2-40B4-BE49-F238E27FC236}">
                <a16:creationId xmlns:a16="http://schemas.microsoft.com/office/drawing/2014/main" id="{2952F22F-FD66-40D1-8E42-016A02F1A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54" y="1364226"/>
            <a:ext cx="4787482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BB631-C637-4303-B49D-4E60F01014FB}"/>
              </a:ext>
            </a:extLst>
          </p:cNvPr>
          <p:cNvSpPr txBox="1"/>
          <p:nvPr/>
        </p:nvSpPr>
        <p:spPr>
          <a:xfrm>
            <a:off x="3479864" y="921774"/>
            <a:ext cx="5232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pc="-150" dirty="0">
                <a:ln w="28575">
                  <a:solidFill>
                    <a:schemeClr val="bg1"/>
                  </a:solidFill>
                </a:ln>
                <a:solidFill>
                  <a:srgbClr val="3A5FA6"/>
                </a:solidFill>
                <a:effectLst>
                  <a:glow rad="101600">
                    <a:srgbClr val="3A5FA6">
                      <a:alpha val="60000"/>
                    </a:srgbClr>
                  </a:glow>
                </a:effectLst>
                <a:latin typeface="iCiel Cadena" panose="02000503000000020004" pitchFamily="50" charset="0"/>
                <a:ea typeface="White Xmas PERSONAL USE" pitchFamily="50" charset="0"/>
              </a:rPr>
              <a:t>LUYỆN TỪ</a:t>
            </a: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67567285-AA09-48BB-BF7B-4446DCF9E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8" y="261257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3A5757B-E19D-4E26-8868-5A90BBC6B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61"/>
          <a:stretch/>
        </p:blipFill>
        <p:spPr bwMode="auto">
          <a:xfrm>
            <a:off x="7273144" y="1042737"/>
            <a:ext cx="4422978" cy="534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4F1C382-D926-46C5-9DCE-D2A20D084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89879" y="1031079"/>
            <a:ext cx="4422978" cy="526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2">
            <a:extLst>
              <a:ext uri="{FF2B5EF4-FFF2-40B4-BE49-F238E27FC236}">
                <a16:creationId xmlns:a16="http://schemas.microsoft.com/office/drawing/2014/main" id="{B21A1313-A382-435B-B5D6-C525F1456ED9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F3E47FCB-9148-4645-9A59-872528341F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FE022-9B1A-4358-AB3C-03E312A6CC29}"/>
              </a:ext>
            </a:extLst>
          </p:cNvPr>
          <p:cNvSpPr txBox="1"/>
          <p:nvPr/>
        </p:nvSpPr>
        <p:spPr>
          <a:xfrm>
            <a:off x="796414" y="561115"/>
            <a:ext cx="1016163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3-5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thơ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đây:</a:t>
            </a: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E8EE76CD-BA64-40C6-A227-78F438EFEA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r="9181" b="29023"/>
          <a:stretch/>
        </p:blipFill>
        <p:spPr>
          <a:xfrm>
            <a:off x="9549690" y="4206240"/>
            <a:ext cx="2642310" cy="2651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7BAB3-53A0-4898-89FB-1EA33B98AF2C}"/>
              </a:ext>
            </a:extLst>
          </p:cNvPr>
          <p:cNvSpPr txBox="1"/>
          <p:nvPr/>
        </p:nvSpPr>
        <p:spPr>
          <a:xfrm>
            <a:off x="6568440" y="1638333"/>
            <a:ext cx="3481338" cy="337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quay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b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ở</a:t>
            </a:r>
            <a:b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Ngói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tươi</a:t>
            </a:r>
            <a:b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b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tô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12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endParaRPr lang="vi-VN" sz="32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89AFC546-A4F1-4A75-B8AC-A0FFD5A80B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/>
          <a:stretch/>
        </p:blipFill>
        <p:spPr>
          <a:xfrm>
            <a:off x="0" y="2560320"/>
            <a:ext cx="2884365" cy="429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895E65-8580-4DF7-A98B-D48E49883357}"/>
              </a:ext>
            </a:extLst>
          </p:cNvPr>
          <p:cNvSpPr txBox="1"/>
          <p:nvPr/>
        </p:nvSpPr>
        <p:spPr>
          <a:xfrm>
            <a:off x="2142222" y="1638333"/>
            <a:ext cx="4045787" cy="392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b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 xanh,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xanh</a:t>
            </a:r>
            <a:b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máng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lượn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quanh</a:t>
            </a:r>
            <a:b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xanh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mây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bát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b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Xanh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b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Xanh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mơ…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584FAA-C18B-4E78-935D-551DBA4D461D}"/>
              </a:ext>
            </a:extLst>
          </p:cNvPr>
          <p:cNvGrpSpPr/>
          <p:nvPr/>
        </p:nvGrpSpPr>
        <p:grpSpPr>
          <a:xfrm>
            <a:off x="4936295" y="5562099"/>
            <a:ext cx="2319410" cy="654766"/>
            <a:chOff x="5160910" y="5585203"/>
            <a:chExt cx="2319410" cy="6547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D3B119-2D8C-430C-9595-38E7FA512BAD}"/>
                </a:ext>
              </a:extLst>
            </p:cNvPr>
            <p:cNvSpPr/>
            <p:nvPr/>
          </p:nvSpPr>
          <p:spPr>
            <a:xfrm>
              <a:off x="5160910" y="5585203"/>
              <a:ext cx="2319409" cy="648889"/>
            </a:xfrm>
            <a:custGeom>
              <a:avLst/>
              <a:gdLst>
                <a:gd name="connsiteX0" fmla="*/ 0 w 2319409"/>
                <a:gd name="connsiteY0" fmla="*/ 0 h 648889"/>
                <a:gd name="connsiteX1" fmla="*/ 2319409 w 2319409"/>
                <a:gd name="connsiteY1" fmla="*/ 0 h 648889"/>
                <a:gd name="connsiteX2" fmla="*/ 2319409 w 2319409"/>
                <a:gd name="connsiteY2" fmla="*/ 648889 h 648889"/>
                <a:gd name="connsiteX3" fmla="*/ 0 w 2319409"/>
                <a:gd name="connsiteY3" fmla="*/ 648889 h 648889"/>
                <a:gd name="connsiteX4" fmla="*/ 0 w 2319409"/>
                <a:gd name="connsiteY4" fmla="*/ 0 h 64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9409" h="648889" fill="none" extrusionOk="0">
                  <a:moveTo>
                    <a:pt x="0" y="0"/>
                  </a:moveTo>
                  <a:cubicBezTo>
                    <a:pt x="551624" y="36988"/>
                    <a:pt x="1915693" y="-138107"/>
                    <a:pt x="2319409" y="0"/>
                  </a:cubicBezTo>
                  <a:cubicBezTo>
                    <a:pt x="2263264" y="179807"/>
                    <a:pt x="2273856" y="464237"/>
                    <a:pt x="2319409" y="648889"/>
                  </a:cubicBezTo>
                  <a:cubicBezTo>
                    <a:pt x="1197713" y="797966"/>
                    <a:pt x="716133" y="618476"/>
                    <a:pt x="0" y="648889"/>
                  </a:cubicBezTo>
                  <a:cubicBezTo>
                    <a:pt x="42478" y="523620"/>
                    <a:pt x="3006" y="118433"/>
                    <a:pt x="0" y="0"/>
                  </a:cubicBezTo>
                  <a:close/>
                </a:path>
                <a:path w="2319409" h="648889" stroke="0" extrusionOk="0">
                  <a:moveTo>
                    <a:pt x="0" y="0"/>
                  </a:moveTo>
                  <a:cubicBezTo>
                    <a:pt x="532577" y="-33096"/>
                    <a:pt x="1403691" y="36505"/>
                    <a:pt x="2319409" y="0"/>
                  </a:cubicBezTo>
                  <a:cubicBezTo>
                    <a:pt x="2355752" y="117878"/>
                    <a:pt x="2314139" y="399609"/>
                    <a:pt x="2319409" y="648889"/>
                  </a:cubicBezTo>
                  <a:cubicBezTo>
                    <a:pt x="1500953" y="674260"/>
                    <a:pt x="563441" y="749694"/>
                    <a:pt x="0" y="648889"/>
                  </a:cubicBezTo>
                  <a:cubicBezTo>
                    <a:pt x="4720" y="355688"/>
                    <a:pt x="-7418" y="249757"/>
                    <a:pt x="0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solidFill>
                <a:srgbClr val="FF1D63"/>
              </a:solidFill>
              <a:extLst>
                <a:ext uri="{C807C97D-BFC1-408E-A445-0C87EB9F89A2}">
                  <ask:lineSketchStyleProps xmlns:ask="http://schemas.microsoft.com/office/drawing/2018/sketchyshapes" xmlns="" sd="4205868259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085A3F-9EB9-47E2-8F3E-50042F21B9DF}"/>
                </a:ext>
              </a:extLst>
            </p:cNvPr>
            <p:cNvSpPr txBox="1"/>
            <p:nvPr/>
          </p:nvSpPr>
          <p:spPr>
            <a:xfrm>
              <a:off x="5160910" y="5596075"/>
              <a:ext cx="2319410" cy="6438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tre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9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9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8">
            <a:extLst>
              <a:ext uri="{FF2B5EF4-FFF2-40B4-BE49-F238E27FC236}">
                <a16:creationId xmlns:a16="http://schemas.microsoft.com/office/drawing/2014/main" id="{19A0BD80-F9AC-4A36-95A2-8B3822025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 flipH="1"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E2F8E6-EAFD-40B4-B06C-AF6924AF3FB3}"/>
              </a:ext>
            </a:extLst>
          </p:cNvPr>
          <p:cNvSpPr txBox="1"/>
          <p:nvPr/>
        </p:nvSpPr>
        <p:spPr>
          <a:xfrm>
            <a:off x="3233787" y="729923"/>
            <a:ext cx="5724425" cy="1047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dirty="0" err="1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Thảo</a:t>
            </a:r>
            <a:r>
              <a:rPr lang="en-US" sz="5400" dirty="0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luận</a:t>
            </a:r>
            <a:r>
              <a:rPr lang="en-US" sz="5400" dirty="0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nhóm</a:t>
            </a:r>
            <a:r>
              <a:rPr lang="en-US" sz="5400" dirty="0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FF1D63"/>
                </a:solidFill>
                <a:effectLst>
                  <a:glow rad="127000">
                    <a:srgbClr val="FF7C8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đôi</a:t>
            </a:r>
            <a:endParaRPr lang="en-US" sz="5400" dirty="0">
              <a:solidFill>
                <a:srgbClr val="FF1D63"/>
              </a:solidFill>
              <a:effectLst>
                <a:glow rad="127000">
                  <a:srgbClr val="FF7C80">
                    <a:alpha val="30000"/>
                  </a:srgbClr>
                </a:glow>
              </a:effectLst>
              <a:latin typeface="Pacifico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169926E-F724-468B-BF1F-929462213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73" y="1920239"/>
            <a:ext cx="5970127" cy="4297680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B7C1722-5ED5-475B-95D7-325D65486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608499"/>
              </p:ext>
            </p:extLst>
          </p:nvPr>
        </p:nvGraphicFramePr>
        <p:xfrm>
          <a:off x="1892139" y="2788919"/>
          <a:ext cx="4906868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3434">
                  <a:extLst>
                    <a:ext uri="{9D8B030D-6E8A-4147-A177-3AD203B41FA5}">
                      <a16:colId xmlns:a16="http://schemas.microsoft.com/office/drawing/2014/main" val="1775803112"/>
                    </a:ext>
                  </a:extLst>
                </a:gridCol>
                <a:gridCol w="2453434">
                  <a:extLst>
                    <a:ext uri="{9D8B030D-6E8A-4147-A177-3AD203B41FA5}">
                      <a16:colId xmlns:a16="http://schemas.microsoft.com/office/drawing/2014/main" val="107315203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2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3506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5126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8F0777-6E0F-4395-B231-2430D5FE5A57}"/>
              </a:ext>
            </a:extLst>
          </p:cNvPr>
          <p:cNvSpPr txBox="1"/>
          <p:nvPr/>
        </p:nvSpPr>
        <p:spPr>
          <a:xfrm>
            <a:off x="-1530626" y="526774"/>
            <a:ext cx="1530626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ra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Sau slide 7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slide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8">
            <a:extLst>
              <a:ext uri="{FF2B5EF4-FFF2-40B4-BE49-F238E27FC236}">
                <a16:creationId xmlns:a16="http://schemas.microsoft.com/office/drawing/2014/main" id="{19A0BD80-F9AC-4A36-95A2-8B38220254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 flipH="1">
            <a:off x="0" y="-1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A677EF4A-24D2-4404-9E82-FA04D0B7E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E2F8E6-EAFD-40B4-B06C-AF6924AF3FB3}"/>
              </a:ext>
            </a:extLst>
          </p:cNvPr>
          <p:cNvSpPr txBox="1"/>
          <p:nvPr/>
        </p:nvSpPr>
        <p:spPr>
          <a:xfrm>
            <a:off x="2317758" y="470756"/>
            <a:ext cx="1563414" cy="3600986"/>
          </a:xfrm>
          <a:custGeom>
            <a:avLst/>
            <a:gdLst>
              <a:gd name="connsiteX0" fmla="*/ 0 w 1563414"/>
              <a:gd name="connsiteY0" fmla="*/ 0 h 3600986"/>
              <a:gd name="connsiteX1" fmla="*/ 552406 w 1563414"/>
              <a:gd name="connsiteY1" fmla="*/ 0 h 3600986"/>
              <a:gd name="connsiteX2" fmla="*/ 1073544 w 1563414"/>
              <a:gd name="connsiteY2" fmla="*/ 0 h 3600986"/>
              <a:gd name="connsiteX3" fmla="*/ 1563414 w 1563414"/>
              <a:gd name="connsiteY3" fmla="*/ 0 h 3600986"/>
              <a:gd name="connsiteX4" fmla="*/ 1563414 w 1563414"/>
              <a:gd name="connsiteY4" fmla="*/ 600164 h 3600986"/>
              <a:gd name="connsiteX5" fmla="*/ 1563414 w 1563414"/>
              <a:gd name="connsiteY5" fmla="*/ 1200329 h 3600986"/>
              <a:gd name="connsiteX6" fmla="*/ 1563414 w 1563414"/>
              <a:gd name="connsiteY6" fmla="*/ 1800493 h 3600986"/>
              <a:gd name="connsiteX7" fmla="*/ 1563414 w 1563414"/>
              <a:gd name="connsiteY7" fmla="*/ 2292628 h 3600986"/>
              <a:gd name="connsiteX8" fmla="*/ 1563414 w 1563414"/>
              <a:gd name="connsiteY8" fmla="*/ 2784763 h 3600986"/>
              <a:gd name="connsiteX9" fmla="*/ 1563414 w 1563414"/>
              <a:gd name="connsiteY9" fmla="*/ 3600986 h 3600986"/>
              <a:gd name="connsiteX10" fmla="*/ 1026642 w 1563414"/>
              <a:gd name="connsiteY10" fmla="*/ 3600986 h 3600986"/>
              <a:gd name="connsiteX11" fmla="*/ 521138 w 1563414"/>
              <a:gd name="connsiteY11" fmla="*/ 3600986 h 3600986"/>
              <a:gd name="connsiteX12" fmla="*/ 0 w 1563414"/>
              <a:gd name="connsiteY12" fmla="*/ 3600986 h 3600986"/>
              <a:gd name="connsiteX13" fmla="*/ 0 w 1563414"/>
              <a:gd name="connsiteY13" fmla="*/ 3072841 h 3600986"/>
              <a:gd name="connsiteX14" fmla="*/ 0 w 1563414"/>
              <a:gd name="connsiteY14" fmla="*/ 2544697 h 3600986"/>
              <a:gd name="connsiteX15" fmla="*/ 0 w 1563414"/>
              <a:gd name="connsiteY15" fmla="*/ 2016552 h 3600986"/>
              <a:gd name="connsiteX16" fmla="*/ 0 w 1563414"/>
              <a:gd name="connsiteY16" fmla="*/ 1344368 h 3600986"/>
              <a:gd name="connsiteX17" fmla="*/ 0 w 1563414"/>
              <a:gd name="connsiteY17" fmla="*/ 708194 h 3600986"/>
              <a:gd name="connsiteX18" fmla="*/ 0 w 1563414"/>
              <a:gd name="connsiteY18" fmla="*/ 0 h 360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63414" h="3600986" extrusionOk="0">
                <a:moveTo>
                  <a:pt x="0" y="0"/>
                </a:moveTo>
                <a:cubicBezTo>
                  <a:pt x="262301" y="-5003"/>
                  <a:pt x="290787" y="-5508"/>
                  <a:pt x="552406" y="0"/>
                </a:cubicBezTo>
                <a:cubicBezTo>
                  <a:pt x="814025" y="5508"/>
                  <a:pt x="879931" y="-8610"/>
                  <a:pt x="1073544" y="0"/>
                </a:cubicBezTo>
                <a:cubicBezTo>
                  <a:pt x="1267157" y="8610"/>
                  <a:pt x="1426860" y="12577"/>
                  <a:pt x="1563414" y="0"/>
                </a:cubicBezTo>
                <a:cubicBezTo>
                  <a:pt x="1576463" y="199655"/>
                  <a:pt x="1587400" y="344240"/>
                  <a:pt x="1563414" y="600164"/>
                </a:cubicBezTo>
                <a:cubicBezTo>
                  <a:pt x="1539428" y="856088"/>
                  <a:pt x="1559057" y="951896"/>
                  <a:pt x="1563414" y="1200329"/>
                </a:cubicBezTo>
                <a:cubicBezTo>
                  <a:pt x="1567771" y="1448762"/>
                  <a:pt x="1580745" y="1537444"/>
                  <a:pt x="1563414" y="1800493"/>
                </a:cubicBezTo>
                <a:cubicBezTo>
                  <a:pt x="1546083" y="2063542"/>
                  <a:pt x="1585581" y="2142419"/>
                  <a:pt x="1563414" y="2292628"/>
                </a:cubicBezTo>
                <a:cubicBezTo>
                  <a:pt x="1541247" y="2442837"/>
                  <a:pt x="1559053" y="2601322"/>
                  <a:pt x="1563414" y="2784763"/>
                </a:cubicBezTo>
                <a:cubicBezTo>
                  <a:pt x="1567775" y="2968204"/>
                  <a:pt x="1583239" y="3387128"/>
                  <a:pt x="1563414" y="3600986"/>
                </a:cubicBezTo>
                <a:cubicBezTo>
                  <a:pt x="1357362" y="3594457"/>
                  <a:pt x="1285450" y="3625860"/>
                  <a:pt x="1026642" y="3600986"/>
                </a:cubicBezTo>
                <a:cubicBezTo>
                  <a:pt x="767834" y="3576112"/>
                  <a:pt x="658975" y="3596309"/>
                  <a:pt x="521138" y="3600986"/>
                </a:cubicBezTo>
                <a:cubicBezTo>
                  <a:pt x="383301" y="3605663"/>
                  <a:pt x="114260" y="3619749"/>
                  <a:pt x="0" y="3600986"/>
                </a:cubicBezTo>
                <a:cubicBezTo>
                  <a:pt x="19592" y="3476399"/>
                  <a:pt x="-14473" y="3194686"/>
                  <a:pt x="0" y="3072841"/>
                </a:cubicBezTo>
                <a:cubicBezTo>
                  <a:pt x="14473" y="2950997"/>
                  <a:pt x="-24661" y="2771158"/>
                  <a:pt x="0" y="2544697"/>
                </a:cubicBezTo>
                <a:cubicBezTo>
                  <a:pt x="24661" y="2318236"/>
                  <a:pt x="15902" y="2199463"/>
                  <a:pt x="0" y="2016552"/>
                </a:cubicBezTo>
                <a:cubicBezTo>
                  <a:pt x="-15902" y="1833641"/>
                  <a:pt x="-32293" y="1577639"/>
                  <a:pt x="0" y="1344368"/>
                </a:cubicBezTo>
                <a:cubicBezTo>
                  <a:pt x="32293" y="1111097"/>
                  <a:pt x="19472" y="966572"/>
                  <a:pt x="0" y="708194"/>
                </a:cubicBezTo>
                <a:cubicBezTo>
                  <a:pt x="-19472" y="449816"/>
                  <a:pt x="31772" y="24473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FF3300"/>
                </a:solidFill>
                <a:effectLst>
                  <a:glow rad="127000">
                    <a:srgbClr val="FF660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Chia </a:t>
            </a:r>
            <a:r>
              <a:rPr lang="en-US" sz="4800" dirty="0" err="1">
                <a:solidFill>
                  <a:srgbClr val="FF3300"/>
                </a:solidFill>
                <a:effectLst>
                  <a:glow rad="127000">
                    <a:srgbClr val="FF660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sẻ</a:t>
            </a:r>
            <a:r>
              <a:rPr lang="en-US" sz="4800" dirty="0">
                <a:solidFill>
                  <a:srgbClr val="FF3300"/>
                </a:solidFill>
                <a:effectLst>
                  <a:glow rad="127000">
                    <a:srgbClr val="FF660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effectLst>
                  <a:glow rad="127000">
                    <a:srgbClr val="FF660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trước</a:t>
            </a:r>
            <a:r>
              <a:rPr lang="en-US" sz="4800" dirty="0">
                <a:solidFill>
                  <a:srgbClr val="FF3300"/>
                </a:solidFill>
                <a:effectLst>
                  <a:glow rad="127000">
                    <a:srgbClr val="FF660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effectLst>
                  <a:glow rad="127000">
                    <a:srgbClr val="FF6600">
                      <a:alpha val="30000"/>
                    </a:srgbClr>
                  </a:glow>
                </a:effectLst>
                <a:latin typeface="Pacifico" panose="00000500000000000000" pitchFamily="2" charset="0"/>
                <a:cs typeface="Calibri" panose="020F0502020204030204" pitchFamily="34" charset="0"/>
              </a:rPr>
              <a:t>lớp</a:t>
            </a:r>
            <a:endParaRPr lang="en-US" sz="4800" dirty="0">
              <a:solidFill>
                <a:srgbClr val="FF3300"/>
              </a:solidFill>
              <a:effectLst>
                <a:glow rad="127000">
                  <a:srgbClr val="FF6600">
                    <a:alpha val="30000"/>
                  </a:srgbClr>
                </a:glow>
              </a:effectLst>
              <a:latin typeface="Pacifico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FEDCAEF-E932-4ED3-8D37-413CFE87D103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B4D17F4-4E8D-4BE6-8A66-73B6CD9D52F7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</a:t>
            </a:r>
          </a:p>
        </p:txBody>
      </p:sp>
    </p:spTree>
    <p:extLst>
      <p:ext uri="{BB962C8B-B14F-4D97-AF65-F5344CB8AC3E}">
        <p14:creationId xmlns:p14="http://schemas.microsoft.com/office/powerpoint/2010/main" val="27925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1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3A5757B-E19D-4E26-8868-5A90BBC6B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61"/>
          <a:stretch/>
        </p:blipFill>
        <p:spPr bwMode="auto">
          <a:xfrm>
            <a:off x="7273144" y="1042737"/>
            <a:ext cx="4422978" cy="534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4F1C382-D926-46C5-9DCE-D2A20D084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89879" y="1031079"/>
            <a:ext cx="4422978" cy="526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2">
            <a:extLst>
              <a:ext uri="{FF2B5EF4-FFF2-40B4-BE49-F238E27FC236}">
                <a16:creationId xmlns:a16="http://schemas.microsoft.com/office/drawing/2014/main" id="{B21A1313-A382-435B-B5D6-C525F1456ED9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F3E47FCB-9148-4645-9A59-872528341F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FE022-9B1A-4358-AB3C-03E312A6CC29}"/>
              </a:ext>
            </a:extLst>
          </p:cNvPr>
          <p:cNvSpPr txBox="1"/>
          <p:nvPr/>
        </p:nvSpPr>
        <p:spPr>
          <a:xfrm>
            <a:off x="796414" y="561115"/>
            <a:ext cx="1016163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3-5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thơ </a:t>
            </a:r>
            <a:r>
              <a:rPr lang="vi-VN" sz="3200" b="1" dirty="0" err="1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vi-VN" sz="3200" b="1" dirty="0">
                <a:solidFill>
                  <a:srgbClr val="FF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đây:</a:t>
            </a: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E8EE76CD-BA64-40C6-A227-78F438EFEA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r="9181" b="29023"/>
          <a:stretch/>
        </p:blipFill>
        <p:spPr>
          <a:xfrm>
            <a:off x="9549690" y="4206240"/>
            <a:ext cx="2642310" cy="2651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7BAB3-53A0-4898-89FB-1EA33B98AF2C}"/>
              </a:ext>
            </a:extLst>
          </p:cNvPr>
          <p:cNvSpPr txBox="1"/>
          <p:nvPr/>
        </p:nvSpPr>
        <p:spPr>
          <a:xfrm>
            <a:off x="6568440" y="1638333"/>
            <a:ext cx="348133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quay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b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ở</a:t>
            </a:r>
            <a:b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Ngói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tươi</a:t>
            </a:r>
            <a:b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b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tô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endParaRPr lang="vi-VN" sz="26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89AFC546-A4F1-4A75-B8AC-A0FFD5A80B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/>
          <a:stretch/>
        </p:blipFill>
        <p:spPr>
          <a:xfrm>
            <a:off x="0" y="2560320"/>
            <a:ext cx="2884365" cy="429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895E65-8580-4DF7-A98B-D48E49883357}"/>
              </a:ext>
            </a:extLst>
          </p:cNvPr>
          <p:cNvSpPr txBox="1"/>
          <p:nvPr/>
        </p:nvSpPr>
        <p:spPr>
          <a:xfrm>
            <a:off x="2142222" y="1638333"/>
            <a:ext cx="404578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b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 xanh,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xanh</a:t>
            </a:r>
            <a:b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máng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lượn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quanh</a:t>
            </a:r>
            <a:b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xanh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mây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bát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b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Xanh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thu</a:t>
            </a:r>
            <a:b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Xanh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vi-VN" sz="2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mơ…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411066-60DD-4B8C-9300-D1A1CDA95778}"/>
              </a:ext>
            </a:extLst>
          </p:cNvPr>
          <p:cNvSpPr txBox="1"/>
          <p:nvPr/>
        </p:nvSpPr>
        <p:spPr>
          <a:xfrm>
            <a:off x="3832608" y="4528441"/>
            <a:ext cx="28183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- xanh </a:t>
            </a:r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endParaRPr lang="en-US" sz="3200" dirty="0">
              <a:solidFill>
                <a:srgbClr val="FF1D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735DBFF-956C-4581-A510-4D35EB382358}"/>
              </a:ext>
            </a:extLst>
          </p:cNvPr>
          <p:cNvSpPr txBox="1"/>
          <p:nvPr/>
        </p:nvSpPr>
        <p:spPr>
          <a:xfrm>
            <a:off x="2040277" y="4528442"/>
            <a:ext cx="1792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vi-VN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xanh</a:t>
            </a:r>
            <a:endParaRPr lang="en-US" sz="3200" dirty="0">
              <a:solidFill>
                <a:srgbClr val="FF1D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C02974-968C-42E6-8A61-F7A1326C64C8}"/>
              </a:ext>
            </a:extLst>
          </p:cNvPr>
          <p:cNvSpPr txBox="1"/>
          <p:nvPr/>
        </p:nvSpPr>
        <p:spPr>
          <a:xfrm>
            <a:off x="6708516" y="4532195"/>
            <a:ext cx="3504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vi-VN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mây - xanh </a:t>
            </a:r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endParaRPr lang="en-US" sz="3200" dirty="0">
              <a:solidFill>
                <a:srgbClr val="FF1D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6582224-6E6B-4734-A4F9-58EE9CB1829D}"/>
              </a:ext>
            </a:extLst>
          </p:cNvPr>
          <p:cNvSpPr txBox="1"/>
          <p:nvPr/>
        </p:nvSpPr>
        <p:spPr>
          <a:xfrm>
            <a:off x="2557282" y="5101792"/>
            <a:ext cx="3198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ngói</a:t>
            </a:r>
            <a:r>
              <a:rPr lang="vi-VN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tươi</a:t>
            </a:r>
            <a:endParaRPr lang="en-US" sz="3200" dirty="0">
              <a:solidFill>
                <a:srgbClr val="FF1D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774B51-3805-4418-A07E-A75E03F4198E}"/>
              </a:ext>
            </a:extLst>
          </p:cNvPr>
          <p:cNvSpPr txBox="1"/>
          <p:nvPr/>
        </p:nvSpPr>
        <p:spPr>
          <a:xfrm>
            <a:off x="5787649" y="5105312"/>
            <a:ext cx="37620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endParaRPr lang="en-US" sz="3200" dirty="0">
              <a:solidFill>
                <a:srgbClr val="FF1D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98B4E2-A387-4160-9E50-4A437CC5847B}"/>
              </a:ext>
            </a:extLst>
          </p:cNvPr>
          <p:cNvSpPr txBox="1"/>
          <p:nvPr/>
        </p:nvSpPr>
        <p:spPr>
          <a:xfrm>
            <a:off x="3705835" y="4528442"/>
            <a:ext cx="153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200" dirty="0">
              <a:solidFill>
                <a:srgbClr val="FF1D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694BAC-704F-4B09-8139-7D03E5A3E291}"/>
              </a:ext>
            </a:extLst>
          </p:cNvPr>
          <p:cNvSpPr txBox="1"/>
          <p:nvPr/>
        </p:nvSpPr>
        <p:spPr>
          <a:xfrm>
            <a:off x="6555248" y="4532195"/>
            <a:ext cx="153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200" dirty="0">
              <a:solidFill>
                <a:srgbClr val="FF1D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508D8-5B8A-47A4-8714-6BE4CBFDC580}"/>
              </a:ext>
            </a:extLst>
          </p:cNvPr>
          <p:cNvSpPr txBox="1"/>
          <p:nvPr/>
        </p:nvSpPr>
        <p:spPr>
          <a:xfrm>
            <a:off x="5631047" y="5096887"/>
            <a:ext cx="153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200" dirty="0">
              <a:solidFill>
                <a:srgbClr val="FF1D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268464-8547-41A7-9D26-D2A30B3D5B07}"/>
              </a:ext>
            </a:extLst>
          </p:cNvPr>
          <p:cNvSpPr txBox="1"/>
          <p:nvPr/>
        </p:nvSpPr>
        <p:spPr>
          <a:xfrm>
            <a:off x="10067692" y="4537631"/>
            <a:ext cx="153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1D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200" dirty="0">
              <a:solidFill>
                <a:srgbClr val="FF1D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36068-A645-43A3-96ED-CE88840EFAD4}"/>
              </a:ext>
            </a:extLst>
          </p:cNvPr>
          <p:cNvSpPr txBox="1"/>
          <p:nvPr/>
        </p:nvSpPr>
        <p:spPr>
          <a:xfrm>
            <a:off x="3425316" y="2044976"/>
            <a:ext cx="1327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b="0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vi-VN" sz="2600" b="0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xanh</a:t>
            </a:r>
            <a:endParaRPr lang="en-US" sz="2600" dirty="0">
              <a:solidFill>
                <a:srgbClr val="FF33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17836B-E616-4C08-8208-0257606E6EA7}"/>
              </a:ext>
            </a:extLst>
          </p:cNvPr>
          <p:cNvSpPr txBox="1"/>
          <p:nvPr/>
        </p:nvSpPr>
        <p:spPr>
          <a:xfrm>
            <a:off x="2142222" y="2431416"/>
            <a:ext cx="902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endParaRPr lang="en-US" sz="2600" dirty="0">
              <a:solidFill>
                <a:srgbClr val="FF33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649C0C-5049-4642-9584-1CBC195F7372}"/>
              </a:ext>
            </a:extLst>
          </p:cNvPr>
          <p:cNvSpPr txBox="1"/>
          <p:nvPr/>
        </p:nvSpPr>
        <p:spPr>
          <a:xfrm>
            <a:off x="3536845" y="2834291"/>
            <a:ext cx="14584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600" b="0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endParaRPr lang="en-US" sz="2600" dirty="0">
              <a:solidFill>
                <a:srgbClr val="FF33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468553-0DAE-4656-A776-A61E8BCF2150}"/>
              </a:ext>
            </a:extLst>
          </p:cNvPr>
          <p:cNvSpPr txBox="1"/>
          <p:nvPr/>
        </p:nvSpPr>
        <p:spPr>
          <a:xfrm>
            <a:off x="2141235" y="3219687"/>
            <a:ext cx="144783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600" b="0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endParaRPr lang="en-US" sz="2600" dirty="0">
              <a:solidFill>
                <a:srgbClr val="FF33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4E24C6-62B5-4400-A022-3B450FE44F41}"/>
              </a:ext>
            </a:extLst>
          </p:cNvPr>
          <p:cNvSpPr txBox="1"/>
          <p:nvPr/>
        </p:nvSpPr>
        <p:spPr>
          <a:xfrm>
            <a:off x="2138118" y="3619204"/>
            <a:ext cx="15504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600" b="0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600" b="0" i="0" dirty="0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0" dirty="0" err="1">
                <a:solidFill>
                  <a:srgbClr val="FF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endParaRPr lang="en-US" sz="2600" dirty="0">
              <a:solidFill>
                <a:srgbClr val="FF33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1A42F6-BE9E-4911-B012-0AD9AD23A7F7}"/>
              </a:ext>
            </a:extLst>
          </p:cNvPr>
          <p:cNvSpPr txBox="1"/>
          <p:nvPr/>
        </p:nvSpPr>
        <p:spPr>
          <a:xfrm>
            <a:off x="6567459" y="2429843"/>
            <a:ext cx="254576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Ngói</a:t>
            </a:r>
            <a:r>
              <a:rPr lang="en-US" sz="2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endParaRPr lang="en-US" sz="2600" dirty="0">
              <a:solidFill>
                <a:srgbClr val="FF33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F1BEF1-EF19-4166-AF17-E7CC399F7890}"/>
              </a:ext>
            </a:extLst>
          </p:cNvPr>
          <p:cNvSpPr txBox="1"/>
          <p:nvPr/>
        </p:nvSpPr>
        <p:spPr>
          <a:xfrm>
            <a:off x="6568279" y="2830840"/>
            <a:ext cx="17408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600" dirty="0">
              <a:solidFill>
                <a:srgbClr val="FF33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E8195A-3D49-4CD6-8909-0F85F4147331}"/>
              </a:ext>
            </a:extLst>
          </p:cNvPr>
          <p:cNvSpPr txBox="1"/>
          <p:nvPr/>
        </p:nvSpPr>
        <p:spPr>
          <a:xfrm>
            <a:off x="7424503" y="3230878"/>
            <a:ext cx="13246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endParaRPr lang="en-US" sz="26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9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1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2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2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3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3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4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2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7" grpId="0"/>
          <p:bldP spid="54" grpId="0"/>
          <p:bldP spid="54" grpId="1"/>
          <p:bldP spid="55" grpId="0"/>
          <p:bldP spid="55" grpId="1"/>
          <p:bldP spid="56" grpId="0"/>
          <p:bldP spid="56" grpId="1"/>
          <p:bldP spid="58" grpId="0"/>
          <p:bldP spid="58" grpId="1"/>
          <p:bldP spid="59" grpId="0"/>
          <p:bldP spid="59" grpId="1"/>
          <p:bldP spid="17" grpId="0"/>
          <p:bldP spid="17" grpId="1"/>
          <p:bldP spid="18" grpId="0"/>
          <p:bldP spid="18" grpId="1"/>
          <p:bldP spid="19" grpId="0"/>
          <p:bldP spid="19" grpId="1"/>
          <p:bldP spid="20" grpId="0"/>
          <p:bldP spid="20" grpId="1"/>
          <p:bldP spid="21" grpId="0"/>
          <p:bldP spid="22" grpId="0"/>
          <p:bldP spid="23" grpId="0"/>
          <p:bldP spid="24" grpId="0"/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9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9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1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2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2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3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3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4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2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FF66"/>
                                          </p:to>
                                        </p:animClr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7" grpId="0"/>
          <p:bldP spid="54" grpId="0"/>
          <p:bldP spid="54" grpId="1"/>
          <p:bldP spid="55" grpId="0"/>
          <p:bldP spid="55" grpId="1"/>
          <p:bldP spid="56" grpId="0"/>
          <p:bldP spid="56" grpId="1"/>
          <p:bldP spid="58" grpId="0"/>
          <p:bldP spid="58" grpId="1"/>
          <p:bldP spid="59" grpId="0"/>
          <p:bldP spid="59" grpId="1"/>
          <p:bldP spid="17" grpId="0"/>
          <p:bldP spid="17" grpId="1"/>
          <p:bldP spid="18" grpId="0"/>
          <p:bldP spid="18" grpId="1"/>
          <p:bldP spid="19" grpId="0"/>
          <p:bldP spid="19" grpId="1"/>
          <p:bldP spid="20" grpId="0"/>
          <p:bldP spid="20" grpId="1"/>
          <p:bldP spid="21" grpId="0"/>
          <p:bldP spid="22" grpId="0"/>
          <p:bldP spid="23" grpId="0"/>
          <p:bldP spid="24" grpId="0"/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C828D5C-2610-43F2-8763-7A6BFB378CC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65012BBB-D2D7-43A7-9E25-91EE8F16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42" y="2654186"/>
            <a:ext cx="4572000" cy="4572000"/>
          </a:xfrm>
          <a:prstGeom prst="rect">
            <a:avLst/>
          </a:prstGeom>
        </p:spPr>
      </p:pic>
      <p:pic>
        <p:nvPicPr>
          <p:cNvPr id="5" name="Picture 4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A24169AD-6186-4B41-8DC4-45A22E9A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50" y="-124870"/>
            <a:ext cx="6858000" cy="6858000"/>
          </a:xfrm>
          <a:prstGeom prst="rect">
            <a:avLst/>
          </a:prstGeom>
        </p:spPr>
      </p:pic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BB9C4A6-A95D-49FB-B480-9AD0408FA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/>
          <a:stretch/>
        </p:blipFill>
        <p:spPr>
          <a:xfrm>
            <a:off x="7291982" y="1907504"/>
            <a:ext cx="4793536" cy="493776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BA606F9-745B-4EE5-A1A5-AD96FF21FE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704">
            <a:off x="10463930" y="144764"/>
            <a:ext cx="1860804" cy="2011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9699F-E1DC-47C6-8672-14A2C1F95A2A}"/>
              </a:ext>
            </a:extLst>
          </p:cNvPr>
          <p:cNvSpPr txBox="1"/>
          <p:nvPr/>
        </p:nvSpPr>
        <p:spPr>
          <a:xfrm rot="21272280">
            <a:off x="3884237" y="2200857"/>
            <a:ext cx="2465025" cy="24757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3DCBE7F-5308-4CC6-82F3-D9994BA565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306B94F-1A6F-414A-B977-FD88DC035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8" y="261257"/>
            <a:ext cx="4267200" cy="6858000"/>
          </a:xfrm>
          <a:prstGeom prst="rect">
            <a:avLst/>
          </a:prstGeom>
        </p:spPr>
      </p:pic>
      <p:pic>
        <p:nvPicPr>
          <p:cNvPr id="5" name="Picture 4" descr="A group of toy figurines&#10;&#10;Description automatically generated with low confidence">
            <a:extLst>
              <a:ext uri="{FF2B5EF4-FFF2-40B4-BE49-F238E27FC236}">
                <a16:creationId xmlns:a16="http://schemas.microsoft.com/office/drawing/2014/main" id="{2952F22F-FD66-40D1-8E42-016A02F1A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54" y="1364226"/>
            <a:ext cx="4787482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BB631-C637-4303-B49D-4E60F01014FB}"/>
              </a:ext>
            </a:extLst>
          </p:cNvPr>
          <p:cNvSpPr txBox="1"/>
          <p:nvPr/>
        </p:nvSpPr>
        <p:spPr>
          <a:xfrm>
            <a:off x="3126280" y="921774"/>
            <a:ext cx="5939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pc="-150" dirty="0">
                <a:ln w="28575">
                  <a:solidFill>
                    <a:schemeClr val="bg1"/>
                  </a:solidFill>
                </a:ln>
                <a:solidFill>
                  <a:srgbClr val="3A5FA6"/>
                </a:solidFill>
                <a:effectLst>
                  <a:glow rad="101600">
                    <a:srgbClr val="3A5FA6">
                      <a:alpha val="60000"/>
                    </a:srgbClr>
                  </a:glow>
                </a:effectLst>
                <a:latin typeface="iCiel Cadena" panose="02000503000000020004" pitchFamily="50" charset="0"/>
                <a:ea typeface="White Xmas PERSONAL USE" pitchFamily="50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6795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621</Words>
  <Application>Microsoft Office PowerPoint</Application>
  <PresentationFormat>Widescreen</PresentationFormat>
  <Paragraphs>79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iCiel Cadena</vt:lpstr>
      <vt:lpstr>Calibri</vt:lpstr>
      <vt:lpstr>Arial</vt:lpstr>
      <vt:lpstr>SVN-Redressed</vt:lpstr>
      <vt:lpstr>Pacifico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Mai Tram</dc:creator>
  <cp:lastModifiedBy>Thị Ngọc Dung Lý</cp:lastModifiedBy>
  <cp:revision>29</cp:revision>
  <dcterms:created xsi:type="dcterms:W3CDTF">2022-01-24T03:57:49Z</dcterms:created>
  <dcterms:modified xsi:type="dcterms:W3CDTF">2022-02-27T16:21:51Z</dcterms:modified>
</cp:coreProperties>
</file>